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14"/>
  </p:notesMasterIdLst>
  <p:sldIdLst>
    <p:sldId id="268" r:id="rId3"/>
    <p:sldId id="346" r:id="rId4"/>
    <p:sldId id="341" r:id="rId5"/>
    <p:sldId id="304" r:id="rId6"/>
    <p:sldId id="331" r:id="rId7"/>
    <p:sldId id="350" r:id="rId8"/>
    <p:sldId id="334" r:id="rId9"/>
    <p:sldId id="333" r:id="rId10"/>
    <p:sldId id="351" r:id="rId11"/>
    <p:sldId id="345" r:id="rId12"/>
    <p:sldId id="329" r:id="rId13"/>
  </p:sldIdLst>
  <p:sldSz cx="9144000" cy="6858000" type="screen4x3"/>
  <p:notesSz cx="6858000" cy="9144000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4" autoAdjust="0"/>
    <p:restoredTop sz="92005" autoAdjust="0"/>
  </p:normalViewPr>
  <p:slideViewPr>
    <p:cSldViewPr>
      <p:cViewPr>
        <p:scale>
          <a:sx n="100" d="100"/>
          <a:sy n="100" d="100"/>
        </p:scale>
        <p:origin x="-394" y="13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0406E-5E0A-4584-81B9-BBC2BC68B442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CA85D-6143-4EC6-AB31-481370F0C2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942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CA85D-6143-4EC6-AB31-481370F0C25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47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ED7A-8729-47D9-B084-2D9AF7DC87C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BCCE-EB2C-483C-A60D-F37909DAC3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888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ED7A-8729-47D9-B084-2D9AF7DC87C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BCCE-EB2C-483C-A60D-F37909DAC3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287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ED7A-8729-47D9-B084-2D9AF7DC87C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BCCE-EB2C-483C-A60D-F37909DAC3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53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ED7A-8729-47D9-B084-2D9AF7DC87C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BCCE-EB2C-483C-A60D-F37909DAC3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611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ED7A-8729-47D9-B084-2D9AF7DC87C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BCCE-EB2C-483C-A60D-F37909DAC3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932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ED7A-8729-47D9-B084-2D9AF7DC87C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BCCE-EB2C-483C-A60D-F37909DAC3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251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ED7A-8729-47D9-B084-2D9AF7DC87C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BCCE-EB2C-483C-A60D-F37909DAC3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82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ED7A-8729-47D9-B084-2D9AF7DC87C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BCCE-EB2C-483C-A60D-F37909DAC3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0453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ED7A-8729-47D9-B084-2D9AF7DC87C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BCCE-EB2C-483C-A60D-F37909DAC3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1519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ED7A-8729-47D9-B084-2D9AF7DC87C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BCCE-EB2C-483C-A60D-F37909DAC3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2695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ED7A-8729-47D9-B084-2D9AF7DC87C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BCCE-EB2C-483C-A60D-F37909DAC3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74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ED7A-8729-47D9-B084-2D9AF7DC87C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BCCE-EB2C-483C-A60D-F37909DAC3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309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ED7A-8729-47D9-B084-2D9AF7DC87C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BCCE-EB2C-483C-A60D-F37909DAC3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2828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ED7A-8729-47D9-B084-2D9AF7DC87C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BCCE-EB2C-483C-A60D-F37909DAC3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8484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ED7A-8729-47D9-B084-2D9AF7DC87C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BCCE-EB2C-483C-A60D-F37909DAC3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168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ED7A-8729-47D9-B084-2D9AF7DC87C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BCCE-EB2C-483C-A60D-F37909DAC3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909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ED7A-8729-47D9-B084-2D9AF7DC87C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BCCE-EB2C-483C-A60D-F37909DAC3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02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ED7A-8729-47D9-B084-2D9AF7DC87C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BCCE-EB2C-483C-A60D-F37909DAC3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435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ED7A-8729-47D9-B084-2D9AF7DC87C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BCCE-EB2C-483C-A60D-F37909DAC3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743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ED7A-8729-47D9-B084-2D9AF7DC87C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BCCE-EB2C-483C-A60D-F37909DAC3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557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ED7A-8729-47D9-B084-2D9AF7DC87C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BCCE-EB2C-483C-A60D-F37909DAC3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19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ED7A-8729-47D9-B084-2D9AF7DC87C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6BCCE-EB2C-483C-A60D-F37909DAC3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52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5ED7A-8729-47D9-B084-2D9AF7DC87C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6BCCE-EB2C-483C-A60D-F37909DAC3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6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5ED7A-8729-47D9-B084-2D9AF7DC87C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22.10.2015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6BCCE-EB2C-483C-A60D-F37909DAC32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35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plaw.ru/" TargetMode="External"/><Relationship Id="rId2" Type="http://schemas.openxmlformats.org/officeDocument/2006/relationships/hyperlink" Target="mailto:alexander.nadmitov@nplaw.ru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700808"/>
            <a:ext cx="6046440" cy="1470025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Регулирование внебиржевых </a:t>
            </a:r>
            <a:r>
              <a:rPr lang="ru-RU" sz="3200" b="1" dirty="0" err="1" smtClean="0"/>
              <a:t>деривативов</a:t>
            </a:r>
            <a:r>
              <a:rPr lang="ru-RU" sz="3200" b="1" dirty="0" smtClean="0"/>
              <a:t> и институт </a:t>
            </a:r>
            <a:r>
              <a:rPr lang="ru-RU" sz="3200" b="1" dirty="0"/>
              <a:t>центрального </a:t>
            </a:r>
            <a:r>
              <a:rPr lang="ru-RU" sz="3200" b="1" dirty="0" smtClean="0"/>
              <a:t>контрагента в РФ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3212976"/>
            <a:ext cx="5256584" cy="2520280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chemeClr val="tx1"/>
                </a:solidFill>
              </a:rPr>
              <a:t>Международный исследовательский семинар «Современные тенденции правового регулирования внебиржевого рынка </a:t>
            </a:r>
            <a:r>
              <a:rPr lang="ru-RU" sz="1800" dirty="0" err="1">
                <a:solidFill>
                  <a:schemeClr val="tx1"/>
                </a:solidFill>
              </a:rPr>
              <a:t>деривативов</a:t>
            </a:r>
            <a:r>
              <a:rPr lang="ru-RU" sz="1800" dirty="0">
                <a:solidFill>
                  <a:schemeClr val="tx1"/>
                </a:solidFill>
              </a:rPr>
              <a:t>»</a:t>
            </a:r>
          </a:p>
          <a:p>
            <a:endParaRPr lang="ru-RU" sz="1800" b="1" dirty="0" smtClean="0">
              <a:solidFill>
                <a:schemeClr val="tx1"/>
              </a:solidFill>
            </a:endParaRPr>
          </a:p>
          <a:p>
            <a:r>
              <a:rPr lang="ru-RU" sz="1800" b="1" dirty="0" smtClean="0">
                <a:solidFill>
                  <a:schemeClr val="tx1"/>
                </a:solidFill>
              </a:rPr>
              <a:t>Александр </a:t>
            </a:r>
            <a:r>
              <a:rPr lang="ru-RU" sz="1800" b="1" dirty="0" err="1" smtClean="0">
                <a:solidFill>
                  <a:schemeClr val="tx1"/>
                </a:solidFill>
              </a:rPr>
              <a:t>Надмитов</a:t>
            </a:r>
            <a:endParaRPr lang="ru-RU" sz="1800" b="1" dirty="0" smtClean="0">
              <a:solidFill>
                <a:schemeClr val="tx1"/>
              </a:solidFill>
            </a:endParaRPr>
          </a:p>
          <a:p>
            <a:r>
              <a:rPr lang="ru-RU" sz="1800" dirty="0" smtClean="0">
                <a:solidFill>
                  <a:schemeClr val="tx1"/>
                </a:solidFill>
              </a:rPr>
              <a:t>Управляющий партнер, Юридическая фирма «</a:t>
            </a:r>
            <a:r>
              <a:rPr lang="ru-RU" sz="1800" dirty="0" err="1" smtClean="0">
                <a:solidFill>
                  <a:schemeClr val="tx1"/>
                </a:solidFill>
              </a:rPr>
              <a:t>Надмитов</a:t>
            </a:r>
            <a:r>
              <a:rPr lang="ru-RU" sz="1800" dirty="0">
                <a:solidFill>
                  <a:schemeClr val="tx1"/>
                </a:solidFill>
              </a:rPr>
              <a:t>, Иванов и </a:t>
            </a:r>
            <a:r>
              <a:rPr lang="ru-RU" sz="1800" dirty="0" smtClean="0">
                <a:solidFill>
                  <a:schemeClr val="tx1"/>
                </a:solidFill>
              </a:rPr>
              <a:t>Партнеры», старший научный </a:t>
            </a:r>
            <a:r>
              <a:rPr lang="ru-RU" sz="1800" dirty="0">
                <a:solidFill>
                  <a:schemeClr val="tx1"/>
                </a:solidFill>
              </a:rPr>
              <a:t>сотрудник </a:t>
            </a:r>
            <a:r>
              <a:rPr lang="ru-RU" sz="1800" dirty="0" err="1">
                <a:solidFill>
                  <a:schemeClr val="tx1"/>
                </a:solidFill>
              </a:rPr>
              <a:t>ИПиР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ВШЭ-Сколково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r>
              <a:rPr lang="ru-RU" sz="1800" dirty="0" err="1" smtClean="0">
                <a:solidFill>
                  <a:schemeClr val="tx1"/>
                </a:solidFill>
              </a:rPr>
              <a:t>НИУ</a:t>
            </a:r>
            <a:r>
              <a:rPr lang="ru-RU" sz="1800" dirty="0" smtClean="0">
                <a:solidFill>
                  <a:schemeClr val="tx1"/>
                </a:solidFill>
              </a:rPr>
              <a:t> ВШЭ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22 </a:t>
            </a:r>
            <a:r>
              <a:rPr lang="ru-RU" sz="1800" dirty="0">
                <a:solidFill>
                  <a:schemeClr val="tx1"/>
                </a:solidFill>
              </a:rPr>
              <a:t>октября 2015</a:t>
            </a:r>
          </a:p>
          <a:p>
            <a:endParaRPr lang="ru-RU" sz="2000" dirty="0" smtClean="0">
              <a:solidFill>
                <a:schemeClr val="tx1"/>
              </a:solidFill>
            </a:endParaRPr>
          </a:p>
          <a:p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22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4096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Перевод внебиржевых </a:t>
            </a:r>
            <a:r>
              <a:rPr lang="ru-RU" sz="2800" dirty="0" err="1" smtClean="0"/>
              <a:t>деривативов</a:t>
            </a:r>
            <a:r>
              <a:rPr lang="ru-RU" sz="2800" dirty="0" smtClean="0"/>
              <a:t> на ЦК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 algn="just">
              <a:buFont typeface="Arial" pitchFamily="34" charset="0"/>
              <a:buChar char="•"/>
            </a:pPr>
            <a:r>
              <a:rPr lang="ru-RU" sz="1800" dirty="0" smtClean="0"/>
              <a:t>Регуляторное требование об обязательном клиринге для стандартизированных внебиржевых </a:t>
            </a:r>
            <a:r>
              <a:rPr lang="ru-RU" sz="1800" dirty="0" err="1" smtClean="0"/>
              <a:t>деривативов</a:t>
            </a:r>
            <a:r>
              <a:rPr lang="ru-RU" sz="1800" dirty="0" smtClean="0"/>
              <a:t> 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ru-RU" sz="1800" dirty="0" smtClean="0"/>
              <a:t>Перечень сделок, подлежащих переводу на центрального контрагента: все стандартизированные внебиржевые </a:t>
            </a:r>
            <a:r>
              <a:rPr lang="ru-RU" sz="1800" dirty="0" err="1" smtClean="0"/>
              <a:t>деривативы</a:t>
            </a:r>
            <a:r>
              <a:rPr lang="ru-RU" sz="1800" dirty="0" smtClean="0"/>
              <a:t>, в том числе опционы, фьючерсы, форварды 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ru-RU" sz="1800" dirty="0" smtClean="0"/>
              <a:t>Перечень субъектов, сделки между которыми подлежат обязательному клирингу через ЦК: профессиональные участники – субъекты, обязанные предоставлять информацию о </a:t>
            </a:r>
            <a:r>
              <a:rPr lang="ru-RU" sz="1800" dirty="0" err="1" smtClean="0"/>
              <a:t>деривативах</a:t>
            </a:r>
            <a:r>
              <a:rPr lang="ru-RU" sz="1800" dirty="0" smtClean="0"/>
              <a:t> в депозитарий в соответствии </a:t>
            </a:r>
            <a:r>
              <a:rPr lang="ru-RU" sz="1800" dirty="0"/>
              <a:t>с Указанием ЦБ РФ от </a:t>
            </a:r>
            <a:r>
              <a:rPr lang="ru-RU" sz="1800" dirty="0" smtClean="0"/>
              <a:t>30.04.2014 г. </a:t>
            </a:r>
            <a:r>
              <a:rPr lang="ru-RU" sz="1800" dirty="0"/>
              <a:t>№ </a:t>
            </a:r>
            <a:r>
              <a:rPr lang="ru-RU" sz="1800" dirty="0" smtClean="0"/>
              <a:t>3253-У.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ru-RU" sz="1800" dirty="0" smtClean="0"/>
              <a:t>Для нефинансовых организаций установить клиринговые пороги (определение их размера: заимствование или свои) – величина накопленной средней позиции по внебиржевым </a:t>
            </a:r>
            <a:r>
              <a:rPr lang="ru-RU" sz="1800" dirty="0" err="1" smtClean="0"/>
              <a:t>деривативам</a:t>
            </a:r>
            <a:r>
              <a:rPr lang="ru-RU" sz="1800" dirty="0" smtClean="0"/>
              <a:t> в течение 30 рабочих дней. При превышении указанных порогов сделки, заключаемые нефинансовыми организациями, подлежат обязательному клирингу через ЦК.</a:t>
            </a:r>
          </a:p>
        </p:txBody>
      </p:sp>
    </p:spTree>
    <p:extLst>
      <p:ext uri="{BB962C8B-B14F-4D97-AF65-F5344CB8AC3E}">
        <p14:creationId xmlns:p14="http://schemas.microsoft.com/office/powerpoint/2010/main" val="38370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Спасибо за внимание!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dirty="0" smtClean="0"/>
              <a:t>Александр </a:t>
            </a:r>
            <a:r>
              <a:rPr lang="ru-RU" sz="1800" b="1" dirty="0" err="1" smtClean="0"/>
              <a:t>Надмитов</a:t>
            </a:r>
            <a:endParaRPr lang="ru-RU" sz="1800" b="1" dirty="0" smtClean="0"/>
          </a:p>
          <a:p>
            <a:pPr marL="0" indent="0" algn="ctr">
              <a:buNone/>
            </a:pPr>
            <a:r>
              <a:rPr lang="ru-RU" sz="1800" dirty="0" smtClean="0"/>
              <a:t>Управляющий партнер</a:t>
            </a:r>
          </a:p>
          <a:p>
            <a:pPr marL="0" indent="0" algn="ctr">
              <a:buNone/>
            </a:pPr>
            <a:r>
              <a:rPr lang="ru-RU" sz="1800" dirty="0" smtClean="0"/>
              <a:t>ООО </a:t>
            </a:r>
            <a:r>
              <a:rPr lang="ru-RU" sz="1800" dirty="0"/>
              <a:t>“Юридическая фирма “</a:t>
            </a:r>
            <a:r>
              <a:rPr lang="ru-RU" sz="1800" dirty="0" err="1"/>
              <a:t>Надмитов</a:t>
            </a:r>
            <a:r>
              <a:rPr lang="ru-RU" sz="1800" dirty="0"/>
              <a:t>, Иванов и Партнёры”</a:t>
            </a:r>
          </a:p>
          <a:p>
            <a:pPr marL="0" indent="0" algn="ctr">
              <a:buNone/>
            </a:pPr>
            <a:r>
              <a:rPr lang="ru-RU" sz="1800" dirty="0" smtClean="0"/>
              <a:t>Адрес</a:t>
            </a:r>
            <a:r>
              <a:rPr lang="ru-RU" sz="1800" dirty="0"/>
              <a:t>: </a:t>
            </a:r>
            <a:r>
              <a:rPr lang="ru-RU" sz="1800" dirty="0" smtClean="0"/>
              <a:t>119019, г. Москва, ул. Знаменка, д. 9, стр. 3</a:t>
            </a:r>
            <a:endParaRPr lang="ru-RU" sz="1800" dirty="0"/>
          </a:p>
          <a:p>
            <a:pPr marL="0" indent="0" algn="ctr">
              <a:buNone/>
            </a:pPr>
            <a:r>
              <a:rPr lang="ru-RU" sz="1800" dirty="0" smtClean="0"/>
              <a:t>Телефон</a:t>
            </a:r>
            <a:r>
              <a:rPr lang="ru-RU" sz="1800" dirty="0"/>
              <a:t>:  </a:t>
            </a:r>
            <a:r>
              <a:rPr lang="ru-RU" sz="1800" dirty="0" smtClean="0"/>
              <a:t>+7 </a:t>
            </a:r>
            <a:r>
              <a:rPr lang="ru-RU" sz="1800" dirty="0"/>
              <a:t>(495) 649-87-12</a:t>
            </a:r>
          </a:p>
          <a:p>
            <a:pPr marL="0" indent="0" algn="ctr">
              <a:buNone/>
            </a:pPr>
            <a:r>
              <a:rPr lang="ru-RU" sz="1800" dirty="0"/>
              <a:t>Факс: </a:t>
            </a:r>
            <a:r>
              <a:rPr lang="ru-RU" sz="1800" dirty="0" smtClean="0"/>
              <a:t>+</a:t>
            </a:r>
            <a:r>
              <a:rPr lang="ru-RU" sz="1800" dirty="0"/>
              <a:t>7 (495) 649-87-21</a:t>
            </a:r>
          </a:p>
          <a:p>
            <a:pPr marL="0" indent="0" algn="ctr">
              <a:buNone/>
            </a:pPr>
            <a:r>
              <a:rPr lang="en-US" sz="1800" dirty="0" smtClean="0"/>
              <a:t>Email</a:t>
            </a:r>
            <a:r>
              <a:rPr lang="ru-RU" sz="1800" dirty="0"/>
              <a:t>: </a:t>
            </a:r>
            <a:r>
              <a:rPr lang="en-US" sz="1800" dirty="0" err="1" smtClean="0">
                <a:hlinkClick r:id="rId2"/>
              </a:rPr>
              <a:t>alexander.nadmitov</a:t>
            </a:r>
            <a:r>
              <a:rPr lang="ru-RU" sz="1800" dirty="0" smtClean="0">
                <a:hlinkClick r:id="rId2"/>
              </a:rPr>
              <a:t>@</a:t>
            </a:r>
            <a:r>
              <a:rPr lang="en-US" sz="1800" dirty="0" err="1">
                <a:hlinkClick r:id="rId2"/>
              </a:rPr>
              <a:t>nplaw</a:t>
            </a:r>
            <a:r>
              <a:rPr lang="ru-RU" sz="1800" dirty="0">
                <a:hlinkClick r:id="rId2"/>
              </a:rPr>
              <a:t>.</a:t>
            </a:r>
            <a:r>
              <a:rPr lang="en-US" sz="1800" dirty="0" err="1" smtClean="0">
                <a:hlinkClick r:id="rId2"/>
              </a:rPr>
              <a:t>ru</a:t>
            </a:r>
            <a:r>
              <a:rPr lang="en-US" sz="1800" dirty="0" smtClean="0"/>
              <a:t>  </a:t>
            </a:r>
            <a:endParaRPr lang="ru-RU" sz="1800" dirty="0"/>
          </a:p>
          <a:p>
            <a:pPr marL="0" indent="0" algn="ctr">
              <a:buNone/>
            </a:pPr>
            <a:r>
              <a:rPr lang="ru-RU" sz="1800" dirty="0"/>
              <a:t>С</a:t>
            </a:r>
            <a:r>
              <a:rPr lang="en-US" sz="1800" dirty="0" err="1"/>
              <a:t>айт</a:t>
            </a:r>
            <a:r>
              <a:rPr lang="ru-RU" sz="1800" dirty="0"/>
              <a:t>: </a:t>
            </a:r>
            <a:r>
              <a:rPr lang="en-US" sz="1800" u="sng" dirty="0" smtClean="0">
                <a:hlinkClick r:id="rId3"/>
              </a:rPr>
              <a:t>www</a:t>
            </a:r>
            <a:r>
              <a:rPr lang="ru-RU" sz="1800" u="sng" dirty="0">
                <a:hlinkClick r:id="rId3"/>
              </a:rPr>
              <a:t>.</a:t>
            </a:r>
            <a:r>
              <a:rPr lang="en-US" sz="1800" u="sng" dirty="0" err="1">
                <a:hlinkClick r:id="rId3"/>
              </a:rPr>
              <a:t>nplaw</a:t>
            </a:r>
            <a:r>
              <a:rPr lang="ru-RU" sz="1800" u="sng" dirty="0">
                <a:hlinkClick r:id="rId3"/>
              </a:rPr>
              <a:t>.</a:t>
            </a:r>
            <a:r>
              <a:rPr lang="en-US" sz="1800" u="sng" dirty="0" err="1">
                <a:hlinkClick r:id="rId3"/>
              </a:rPr>
              <a:t>ru</a:t>
            </a:r>
            <a:r>
              <a:rPr lang="en-US" sz="1800" dirty="0"/>
              <a:t> </a:t>
            </a:r>
            <a:endParaRPr lang="ru-RU" sz="18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2025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Вехи развития рынка </a:t>
            </a:r>
            <a:r>
              <a:rPr lang="ru-RU" sz="2800" dirty="0" err="1" smtClean="0"/>
              <a:t>деривативов</a:t>
            </a:r>
            <a:r>
              <a:rPr lang="ru-RU" sz="2800" dirty="0" smtClean="0"/>
              <a:t> в РФ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ru-RU" sz="2300" dirty="0" smtClean="0"/>
              <a:t>Кризис 1998 г., судебные споры, сделки пари без судебной защиты?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ru-RU" sz="2300" dirty="0" smtClean="0"/>
              <a:t>В 2007 г. введена судебная защита производных финансовых инструментов, одна </a:t>
            </a:r>
            <a:r>
              <a:rPr lang="ru-RU" sz="2300" dirty="0"/>
              <a:t>из сторон сделки </a:t>
            </a:r>
            <a:r>
              <a:rPr lang="ru-RU" sz="2300" dirty="0" smtClean="0"/>
              <a:t>банк или профессиональный участник рынка </a:t>
            </a:r>
            <a:r>
              <a:rPr lang="ru-RU" sz="2300" dirty="0"/>
              <a:t>ценных </a:t>
            </a:r>
            <a:r>
              <a:rPr lang="ru-RU" sz="2300" dirty="0" smtClean="0"/>
              <a:t>бумаг (ч</a:t>
            </a:r>
            <a:r>
              <a:rPr lang="ru-RU" sz="2300" dirty="0"/>
              <a:t>. 2 ст. 1062 ГК </a:t>
            </a:r>
            <a:r>
              <a:rPr lang="ru-RU" sz="2300" dirty="0" smtClean="0"/>
              <a:t>РФ)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ru-RU" sz="2300" dirty="0" smtClean="0"/>
              <a:t>Осень 2008 г.: Кит-</a:t>
            </a:r>
            <a:r>
              <a:rPr lang="ru-RU" sz="2300" dirty="0" err="1" smtClean="0"/>
              <a:t>Финанс</a:t>
            </a:r>
            <a:r>
              <a:rPr lang="ru-RU" sz="2300" dirty="0" smtClean="0"/>
              <a:t>, Связь-Банк (дефолт на 7,1 </a:t>
            </a:r>
            <a:r>
              <a:rPr lang="ru-RU" sz="2300" dirty="0" err="1" smtClean="0"/>
              <a:t>млрд.руб</a:t>
            </a:r>
            <a:r>
              <a:rPr lang="ru-RU" sz="2300" dirty="0" smtClean="0"/>
              <a:t>. по сделкам </a:t>
            </a:r>
            <a:r>
              <a:rPr lang="ru-RU" sz="2300" dirty="0" err="1" smtClean="0"/>
              <a:t>репо</a:t>
            </a:r>
            <a:r>
              <a:rPr lang="ru-RU" sz="2300" dirty="0" smtClean="0"/>
              <a:t>)  – кризис на рынке </a:t>
            </a:r>
            <a:r>
              <a:rPr lang="ru-RU" sz="2300" dirty="0" err="1" smtClean="0"/>
              <a:t>репо</a:t>
            </a:r>
            <a:r>
              <a:rPr lang="ru-RU" sz="2300" dirty="0" smtClean="0"/>
              <a:t> 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ru-RU" sz="2300" dirty="0" smtClean="0"/>
              <a:t>2011 г. введен ликвидационный </a:t>
            </a:r>
            <a:r>
              <a:rPr lang="ru-RU" sz="2300" dirty="0" err="1" smtClean="0"/>
              <a:t>неттинг</a:t>
            </a:r>
            <a:r>
              <a:rPr lang="ru-RU" sz="2300" dirty="0" smtClean="0"/>
              <a:t> , признание в банкротстве, требование об отчетности, судебная практика </a:t>
            </a:r>
            <a:r>
              <a:rPr lang="ru-RU" sz="2300" dirty="0"/>
              <a:t>(ранее </a:t>
            </a:r>
            <a:r>
              <a:rPr lang="ru-RU" sz="2300" dirty="0" smtClean="0"/>
              <a:t>- дело </a:t>
            </a:r>
            <a:r>
              <a:rPr lang="ru-RU" sz="2300" dirty="0" smtClean="0"/>
              <a:t>Альфа-Банка, </a:t>
            </a:r>
            <a:r>
              <a:rPr lang="ru-RU" sz="2300" dirty="0" smtClean="0"/>
              <a:t>дело </a:t>
            </a:r>
            <a:r>
              <a:rPr lang="ru-RU" sz="2300" dirty="0" err="1" smtClean="0"/>
              <a:t>Юникредитбанка</a:t>
            </a:r>
            <a:r>
              <a:rPr lang="ru-RU" sz="2300" dirty="0" smtClean="0"/>
              <a:t>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ru-RU" sz="2300" dirty="0" smtClean="0"/>
              <a:t>2013 г. введение центрального контрагента на </a:t>
            </a:r>
            <a:r>
              <a:rPr lang="ru-RU" sz="2300" dirty="0"/>
              <a:t>фондовом рынке </a:t>
            </a:r>
            <a:r>
              <a:rPr lang="ru-RU" sz="2300" dirty="0" smtClean="0"/>
              <a:t>Московской биржи (ЦК - Национальный </a:t>
            </a:r>
            <a:r>
              <a:rPr lang="ru-RU" sz="2300" dirty="0"/>
              <a:t>клиринговый центр, </a:t>
            </a:r>
            <a:r>
              <a:rPr lang="ru-RU" sz="2300" dirty="0" err="1"/>
              <a:t>НКЦ</a:t>
            </a:r>
            <a:r>
              <a:rPr lang="ru-RU" sz="2300" dirty="0" smtClean="0"/>
              <a:t>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ru-RU" sz="2300" dirty="0" smtClean="0"/>
              <a:t>Декабрь 2014 г</a:t>
            </a:r>
            <a:r>
              <a:rPr lang="en-US" sz="2300" dirty="0" smtClean="0"/>
              <a:t>.,</a:t>
            </a:r>
            <a:r>
              <a:rPr lang="ru-RU" sz="2300" dirty="0" smtClean="0"/>
              <a:t> российские компании понесли бумажные убытки на сумму свыше более 290 </a:t>
            </a:r>
            <a:r>
              <a:rPr lang="ru-RU" sz="2300" dirty="0" err="1" smtClean="0"/>
              <a:t>млрд.руб</a:t>
            </a:r>
            <a:r>
              <a:rPr lang="ru-RU" sz="2300" dirty="0" smtClean="0"/>
              <a:t>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ru-RU" sz="2300" dirty="0" smtClean="0"/>
              <a:t>Требование об отчетности в </a:t>
            </a:r>
            <a:r>
              <a:rPr lang="ru-RU" sz="2300" dirty="0" err="1" smtClean="0"/>
              <a:t>репозитарий</a:t>
            </a:r>
            <a:r>
              <a:rPr lang="ru-RU" sz="2300" dirty="0" smtClean="0"/>
              <a:t> до 01 октября 2015 г. (договоры </a:t>
            </a:r>
            <a:r>
              <a:rPr lang="ru-RU" sz="2300" dirty="0" err="1"/>
              <a:t>репо</a:t>
            </a:r>
            <a:r>
              <a:rPr lang="ru-RU" sz="2300" dirty="0"/>
              <a:t> и </a:t>
            </a:r>
            <a:r>
              <a:rPr lang="ru-RU" sz="2300" dirty="0" smtClean="0"/>
              <a:t>валютные свопы с 2014) и с 1 октября 2015 г. (опционы</a:t>
            </a:r>
            <a:r>
              <a:rPr lang="ru-RU" sz="2300" dirty="0"/>
              <a:t>, фьючерсы, форварды, </a:t>
            </a:r>
            <a:r>
              <a:rPr lang="ru-RU" sz="2300" dirty="0" smtClean="0"/>
              <a:t>свопы)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ru-RU" sz="2300" dirty="0" smtClean="0"/>
              <a:t>Осень 2015 г. проект изменений в ФЗ «</a:t>
            </a:r>
            <a:r>
              <a:rPr lang="ru-RU" sz="2300" dirty="0"/>
              <a:t>О клиринге и клиринговой деятельности</a:t>
            </a:r>
            <a:r>
              <a:rPr lang="ru-RU" sz="2300" dirty="0" smtClean="0"/>
              <a:t>» - установление </a:t>
            </a:r>
            <a:r>
              <a:rPr lang="ru-RU" sz="2300" dirty="0"/>
              <a:t>одинакового регулирования для всех центральных контрагентов в России.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ru-RU" sz="2300" smtClean="0"/>
              <a:t>На повестке</a:t>
            </a:r>
            <a:r>
              <a:rPr lang="en-US" sz="2300" smtClean="0"/>
              <a:t>: </a:t>
            </a:r>
            <a:r>
              <a:rPr lang="ru-RU" sz="2300" dirty="0" smtClean="0"/>
              <a:t>Введение обязательного клиринга внебиржевых </a:t>
            </a:r>
            <a:r>
              <a:rPr lang="ru-RU" sz="2300" dirty="0" err="1" smtClean="0"/>
              <a:t>деривативов</a:t>
            </a:r>
            <a:r>
              <a:rPr lang="ru-RU" sz="2300" dirty="0" smtClean="0"/>
              <a:t> через ЦК в России?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ru-RU" sz="1800" dirty="0">
              <a:solidFill>
                <a:prstClr val="black"/>
              </a:solidFill>
            </a:endParaRPr>
          </a:p>
          <a:p>
            <a:endParaRPr lang="ru-RU" sz="1800" dirty="0" smtClean="0"/>
          </a:p>
          <a:p>
            <a:endParaRPr lang="ru-RU" sz="1800" dirty="0">
              <a:solidFill>
                <a:prstClr val="black"/>
              </a:solidFill>
            </a:endParaRPr>
          </a:p>
          <a:p>
            <a:pPr marL="0" lvl="1" indent="0">
              <a:buNone/>
            </a:pP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250877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Убытки российских компаний в 2014 г.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endParaRPr lang="ru-RU" sz="18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ru-RU" sz="1800" dirty="0"/>
          </a:p>
          <a:p>
            <a:pPr marL="342900" lvl="1" indent="-342900">
              <a:buFont typeface="Arial" pitchFamily="34" charset="0"/>
              <a:buChar char="•"/>
            </a:pPr>
            <a:endParaRPr lang="ru-RU" sz="18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ru-RU" sz="1800" dirty="0"/>
          </a:p>
          <a:p>
            <a:pPr marL="342900" lvl="1" indent="-342900">
              <a:buFont typeface="Arial" pitchFamily="34" charset="0"/>
              <a:buChar char="•"/>
            </a:pPr>
            <a:endParaRPr lang="ru-RU" sz="18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ru-RU" sz="1800" dirty="0"/>
          </a:p>
          <a:p>
            <a:pPr marL="342900" lvl="1" indent="-342900">
              <a:buFont typeface="Arial" pitchFamily="34" charset="0"/>
              <a:buChar char="•"/>
            </a:pPr>
            <a:endParaRPr lang="ru-RU" sz="18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ru-RU" sz="1800" dirty="0"/>
          </a:p>
          <a:p>
            <a:pPr marL="342900" lvl="1" indent="-342900">
              <a:buFont typeface="Arial" pitchFamily="34" charset="0"/>
              <a:buChar char="•"/>
            </a:pPr>
            <a:endParaRPr lang="ru-RU" sz="18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ru-RU" sz="1800" dirty="0"/>
          </a:p>
          <a:p>
            <a:pPr marL="342900" lvl="1" indent="-342900">
              <a:buFont typeface="Arial" pitchFamily="34" charset="0"/>
              <a:buChar char="•"/>
            </a:pPr>
            <a:endParaRPr lang="ru-RU" sz="18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ru-RU" sz="1800" dirty="0"/>
          </a:p>
          <a:p>
            <a:pPr marL="342900" lvl="1" indent="-342900">
              <a:buFont typeface="Arial" pitchFamily="34" charset="0"/>
              <a:buChar char="•"/>
            </a:pPr>
            <a:endParaRPr lang="ru-RU" sz="18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ru-RU" sz="1800" dirty="0"/>
          </a:p>
          <a:p>
            <a:pPr marL="342900" lvl="1" indent="-342900">
              <a:buFont typeface="Arial" pitchFamily="34" charset="0"/>
              <a:buChar char="•"/>
            </a:pPr>
            <a:endParaRPr lang="ru-RU" sz="18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ru-RU" sz="1800" dirty="0"/>
          </a:p>
          <a:p>
            <a:pPr marL="342900" lvl="1" indent="-342900">
              <a:buFont typeface="Arial" pitchFamily="34" charset="0"/>
              <a:buChar char="•"/>
            </a:pPr>
            <a:endParaRPr lang="ru-RU" sz="18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ru-RU" sz="1800" dirty="0"/>
          </a:p>
          <a:p>
            <a:pPr marL="342900" lvl="1" indent="-342900">
              <a:buFont typeface="Arial" pitchFamily="34" charset="0"/>
              <a:buChar char="•"/>
            </a:pPr>
            <a:endParaRPr lang="ru-RU" sz="18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ru-RU" sz="1800" dirty="0"/>
          </a:p>
          <a:p>
            <a:pPr marL="342900" lvl="1" indent="-342900">
              <a:buFont typeface="Arial" pitchFamily="34" charset="0"/>
              <a:buChar char="•"/>
            </a:pPr>
            <a:endParaRPr lang="ru-RU" sz="18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ru-RU" sz="1800" dirty="0"/>
          </a:p>
          <a:p>
            <a:pPr marL="342900" lvl="1" indent="-342900">
              <a:buFont typeface="Arial" pitchFamily="34" charset="0"/>
              <a:buChar char="•"/>
            </a:pPr>
            <a:endParaRPr lang="ru-RU" sz="18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060" y="1511468"/>
            <a:ext cx="7056784" cy="307984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76056" y="4592715"/>
            <a:ext cx="2830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>
                <a:latin typeface="+mj-lt"/>
                <a:cs typeface="Arial" panose="020B0604020202020204" pitchFamily="34" charset="0"/>
              </a:rPr>
              <a:t>По данным газеты «Ведомости»</a:t>
            </a:r>
            <a:endParaRPr lang="ru-RU" sz="12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69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Регулирование центрального контрагента в России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lvl="1" algn="just">
              <a:buFont typeface="Arial" pitchFamily="34" charset="0"/>
              <a:buChar char="•"/>
            </a:pPr>
            <a:r>
              <a:rPr lang="ru-RU" sz="1900" dirty="0" smtClean="0"/>
              <a:t>Деятельность центрального контрагента в России урегулирована Федеральным законом от 07.02.2011 г. № 7-ФЗ </a:t>
            </a:r>
            <a:r>
              <a:rPr lang="ru-RU" sz="1900" b="1" dirty="0" smtClean="0"/>
              <a:t>«О клиринге и клиринговой деятельности»</a:t>
            </a:r>
            <a:r>
              <a:rPr lang="ru-RU" sz="1900" dirty="0" smtClean="0"/>
              <a:t> (далее – Закон о клиринге).</a:t>
            </a:r>
            <a:endParaRPr lang="en-US" sz="1900" dirty="0" smtClean="0"/>
          </a:p>
          <a:p>
            <a:pPr marL="285750" lvl="1" algn="just">
              <a:buFont typeface="Arial" pitchFamily="34" charset="0"/>
              <a:buChar char="•"/>
            </a:pPr>
            <a:r>
              <a:rPr lang="ru-RU" sz="1900" dirty="0" smtClean="0">
                <a:solidFill>
                  <a:prstClr val="black"/>
                </a:solidFill>
              </a:rPr>
              <a:t>В </a:t>
            </a:r>
            <a:r>
              <a:rPr lang="ru-RU" sz="1900" dirty="0">
                <a:solidFill>
                  <a:prstClr val="black"/>
                </a:solidFill>
              </a:rPr>
              <a:t>России действуют три центральных контрагента:</a:t>
            </a:r>
          </a:p>
          <a:p>
            <a:pPr marL="742950" lvl="2" indent="-342900">
              <a:buFont typeface="Arial" pitchFamily="34" charset="0"/>
              <a:buAutoNum type="arabicParenR"/>
            </a:pPr>
            <a:r>
              <a:rPr lang="ru-RU" sz="1900" dirty="0">
                <a:solidFill>
                  <a:prstClr val="black"/>
                </a:solidFill>
              </a:rPr>
              <a:t>ЗАО АКБ «Национальный Клиринговый Центр» (осуществляет деятельность на Московской бирже);</a:t>
            </a:r>
          </a:p>
          <a:p>
            <a:pPr marL="742950" lvl="2" indent="-342900">
              <a:buFont typeface="Arial" pitchFamily="34" charset="0"/>
              <a:buAutoNum type="arabicParenR"/>
            </a:pPr>
            <a:r>
              <a:rPr lang="ru-RU" sz="1900" dirty="0">
                <a:solidFill>
                  <a:prstClr val="black"/>
                </a:solidFill>
              </a:rPr>
              <a:t>Клиринговый центр МФБ (Санкт-Петербургская биржа, входит в группу НП РТС);</a:t>
            </a:r>
          </a:p>
          <a:p>
            <a:pPr marL="742950" lvl="2" indent="-342900">
              <a:buFont typeface="Arial" pitchFamily="34" charset="0"/>
              <a:buAutoNum type="arabicParenR"/>
            </a:pPr>
            <a:r>
              <a:rPr lang="ru-RU" sz="1900" dirty="0">
                <a:solidFill>
                  <a:prstClr val="black"/>
                </a:solidFill>
              </a:rPr>
              <a:t>ЗАО «Расчетно-депозитарная компания» (Санкт-Петербургская международная товарно-сырьевой биржа, </a:t>
            </a:r>
            <a:r>
              <a:rPr lang="ru-RU" sz="1900" dirty="0" err="1">
                <a:solidFill>
                  <a:prstClr val="black"/>
                </a:solidFill>
              </a:rPr>
              <a:t>СПбМТСБ</a:t>
            </a:r>
            <a:r>
              <a:rPr lang="ru-RU" sz="1900" dirty="0" smtClean="0">
                <a:solidFill>
                  <a:prstClr val="black"/>
                </a:solidFill>
              </a:rPr>
              <a:t>).</a:t>
            </a:r>
            <a:endParaRPr lang="ru-RU" sz="1900" dirty="0">
              <a:solidFill>
                <a:prstClr val="black"/>
              </a:solidFill>
            </a:endParaRPr>
          </a:p>
          <a:p>
            <a:pPr marL="0" lvl="1" indent="0">
              <a:buNone/>
            </a:pPr>
            <a:r>
              <a:rPr lang="ru-RU" sz="1900" dirty="0" smtClean="0">
                <a:solidFill>
                  <a:prstClr val="black"/>
                </a:solidFill>
              </a:rPr>
              <a:t>Особый </a:t>
            </a:r>
            <a:r>
              <a:rPr lang="ru-RU" sz="1900" dirty="0">
                <a:solidFill>
                  <a:prstClr val="black"/>
                </a:solidFill>
              </a:rPr>
              <a:t>статус имеет </a:t>
            </a:r>
            <a:r>
              <a:rPr lang="ru-RU" sz="1900" b="1" dirty="0">
                <a:solidFill>
                  <a:prstClr val="black"/>
                </a:solidFill>
              </a:rPr>
              <a:t>ЗАО АКБ «Национальный Клиринговый Центр</a:t>
            </a:r>
            <a:r>
              <a:rPr lang="ru-RU" sz="1900" b="1" dirty="0" smtClean="0">
                <a:solidFill>
                  <a:prstClr val="black"/>
                </a:solidFill>
              </a:rPr>
              <a:t>»:</a:t>
            </a:r>
            <a:endParaRPr lang="ru-RU" sz="1900" dirty="0">
              <a:solidFill>
                <a:prstClr val="black"/>
              </a:solidFill>
            </a:endParaRPr>
          </a:p>
          <a:p>
            <a:pPr marL="285750" lvl="1">
              <a:buFont typeface="Wingdings" pitchFamily="2" charset="2"/>
              <a:buChar char="ü"/>
            </a:pPr>
            <a:r>
              <a:rPr lang="ru-RU" sz="1900" dirty="0">
                <a:solidFill>
                  <a:prstClr val="black"/>
                </a:solidFill>
                <a:sym typeface="Wingdings"/>
              </a:rPr>
              <a:t>кроме лицензии на осуществление клиринговой деятельности имеет также лицензию на осуществление банковских операций;</a:t>
            </a:r>
          </a:p>
          <a:p>
            <a:pPr marL="285750" lvl="1">
              <a:buFont typeface="Wingdings" pitchFamily="2" charset="2"/>
              <a:buChar char="ü"/>
            </a:pPr>
            <a:r>
              <a:rPr lang="ru-RU" sz="1900" dirty="0">
                <a:solidFill>
                  <a:prstClr val="black"/>
                </a:solidFill>
                <a:sym typeface="Wingdings"/>
              </a:rPr>
              <a:t>соответственно, к его деятельности предъявляются более жесткие требования;</a:t>
            </a:r>
          </a:p>
          <a:p>
            <a:pPr marL="285750" lvl="1">
              <a:buFont typeface="Wingdings" pitchFamily="2" charset="2"/>
              <a:buChar char="ü"/>
            </a:pPr>
            <a:r>
              <a:rPr lang="ru-RU" sz="1900" dirty="0">
                <a:solidFill>
                  <a:prstClr val="black"/>
                </a:solidFill>
                <a:sym typeface="Wingdings"/>
              </a:rPr>
              <a:t>признан квалифицированным центральным контрагентом в соответствии с решением Центрального банка РФ от 18.10.2013 г.</a:t>
            </a:r>
            <a:endParaRPr lang="ru-RU" sz="1900" dirty="0">
              <a:solidFill>
                <a:prstClr val="black"/>
              </a:solidFill>
            </a:endParaRPr>
          </a:p>
          <a:p>
            <a:pPr marL="285750" lvl="1">
              <a:buFont typeface="Arial" pitchFamily="34" charset="0"/>
              <a:buChar char="•"/>
            </a:pPr>
            <a:endParaRPr lang="ru-RU" sz="1600" dirty="0"/>
          </a:p>
          <a:p>
            <a:pPr marL="285750" lvl="1">
              <a:buFont typeface="Arial" pitchFamily="34" charset="0"/>
              <a:buChar char="•"/>
            </a:pPr>
            <a:endParaRPr lang="ru-RU" sz="1600" dirty="0" smtClean="0"/>
          </a:p>
          <a:p>
            <a:pPr marL="285750" lvl="1">
              <a:buFont typeface="Arial" pitchFamily="34" charset="0"/>
              <a:buChar char="•"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52251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4096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Унификация регулирования ЦК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 algn="just">
              <a:buFont typeface="Arial" pitchFamily="34" charset="0"/>
              <a:buChar char="•"/>
            </a:pPr>
            <a:r>
              <a:rPr lang="ru-RU" sz="1800" dirty="0" smtClean="0"/>
              <a:t>По информации из открытых источников, подготовлены изменения в ФЗ «О клиринге и клиринговой деятельности»: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ru-RU" sz="1800" dirty="0" smtClean="0"/>
              <a:t>Для осуществления функций центрального контрагента необходимо иметь две лицензии:</a:t>
            </a:r>
          </a:p>
          <a:p>
            <a:pPr marL="400050" lvl="2" indent="0" algn="just">
              <a:buNone/>
            </a:pPr>
            <a:r>
              <a:rPr lang="ru-RU" sz="1800" dirty="0" smtClean="0"/>
              <a:t>― лицензию небанковской кредитной организации на осуществление банковских операций;</a:t>
            </a:r>
          </a:p>
          <a:p>
            <a:pPr marL="400050" lvl="2" indent="0" algn="just">
              <a:buNone/>
            </a:pPr>
            <a:r>
              <a:rPr lang="ru-RU" sz="1800" dirty="0" smtClean="0"/>
              <a:t>― лицензию на осуществление клиринговой деятельности.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ru-RU" sz="1800" dirty="0" smtClean="0"/>
              <a:t>Установлены требования к системе управления рисками, к обеспечению финансовой устойчивости, к раскрытию информации</a:t>
            </a:r>
            <a:r>
              <a:rPr lang="ru-RU" sz="1800" dirty="0"/>
              <a:t>.</a:t>
            </a:r>
            <a:endParaRPr lang="ru-RU" sz="1800" dirty="0" smtClean="0"/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ru-RU" sz="1800" dirty="0" smtClean="0"/>
              <a:t>Минимальный </a:t>
            </a:r>
            <a:r>
              <a:rPr lang="ru-RU" sz="1800" dirty="0"/>
              <a:t>размер собственных средств центрального контрагента должен составлять не менее 300 миллионов </a:t>
            </a:r>
            <a:r>
              <a:rPr lang="ru-RU" sz="1800" dirty="0" smtClean="0"/>
              <a:t>рублей.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ru-RU" sz="1800" dirty="0"/>
              <a:t>Меры, направленные на ограничение размера ответственности центрального контрагента в случае неисполнения обязательств участниками.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ru-RU" sz="1800" dirty="0" smtClean="0"/>
              <a:t>Как следствие установление одинакового регулирования для всех центральных контрагентов в России.</a:t>
            </a: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207469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Понятие и функции центрального контрагента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9791" y="1412776"/>
            <a:ext cx="8229600" cy="5328592"/>
          </a:xfrm>
        </p:spPr>
        <p:txBody>
          <a:bodyPr>
            <a:normAutofit/>
          </a:bodyPr>
          <a:lstStyle/>
          <a:p>
            <a:pPr marL="285750" lvl="1" algn="just">
              <a:buFont typeface="Arial" pitchFamily="34" charset="0"/>
              <a:buChar char="•"/>
            </a:pPr>
            <a:r>
              <a:rPr lang="ru-RU" sz="1800" b="1" dirty="0" smtClean="0"/>
              <a:t>Центральный контрагент (ЦК, англ.: </a:t>
            </a:r>
            <a:r>
              <a:rPr lang="en-US" sz="1800" b="1" dirty="0" smtClean="0"/>
              <a:t>Central Counterparty – CCP) </a:t>
            </a:r>
            <a:r>
              <a:rPr lang="en-US" sz="1800" dirty="0" smtClean="0"/>
              <a:t>– </a:t>
            </a:r>
            <a:r>
              <a:rPr lang="ru-RU" sz="1800" b="1" dirty="0" smtClean="0"/>
              <a:t>посредник</a:t>
            </a:r>
            <a:r>
              <a:rPr lang="ru-RU" sz="1800" dirty="0" smtClean="0"/>
              <a:t> между сторонами сделки с производным финансовым инструментом, является продавцом для первоначального покупателя и покупателем для первоначального продавца, которые заменяют свои договорные отношения друг с другом соответствующими договорами с ЦК, а последний, в связи с этим, гарантирует исполнение обязательств в рамках заключаемых сторонами сделок, а также управляет системными рисками рынка внебиржевых </a:t>
            </a:r>
            <a:r>
              <a:rPr lang="ru-RU" sz="1800" dirty="0" err="1" smtClean="0"/>
              <a:t>деривативов</a:t>
            </a:r>
            <a:r>
              <a:rPr lang="ru-RU" sz="1800" dirty="0" smtClean="0"/>
              <a:t>.</a:t>
            </a:r>
          </a:p>
          <a:p>
            <a:pPr marL="0" lvl="1" indent="0" algn="just">
              <a:buNone/>
            </a:pPr>
            <a:endParaRPr lang="ru-RU" sz="1800" dirty="0" smtClean="0"/>
          </a:p>
          <a:p>
            <a:pPr marL="0" lvl="1" indent="0" algn="just">
              <a:buNone/>
            </a:pPr>
            <a:r>
              <a:rPr lang="ru-RU" sz="1800" dirty="0" smtClean="0"/>
              <a:t>Двусторонний (дилерский рынок)</a:t>
            </a:r>
            <a:r>
              <a:rPr lang="en-US" sz="1800" dirty="0" smtClean="0"/>
              <a:t>                                   </a:t>
            </a:r>
            <a:r>
              <a:rPr lang="ru-RU" sz="1800" dirty="0" smtClean="0"/>
              <a:t>Рынок при участии </a:t>
            </a:r>
            <a:r>
              <a:rPr lang="en-US" sz="1800" dirty="0" smtClean="0"/>
              <a:t>CCP</a:t>
            </a:r>
            <a:endParaRPr lang="ru-RU" sz="1800" dirty="0" smtClean="0"/>
          </a:p>
          <a:p>
            <a:pPr marL="0" lvl="1" indent="0" algn="just">
              <a:buNone/>
            </a:pPr>
            <a:endParaRPr lang="ru-RU" sz="1800" dirty="0" smtClean="0"/>
          </a:p>
          <a:p>
            <a:pPr marL="0" lvl="1" indent="0" algn="just">
              <a:buNone/>
            </a:pPr>
            <a:endParaRPr lang="ru-RU" sz="1800" dirty="0" smtClean="0"/>
          </a:p>
          <a:p>
            <a:pPr marL="0" lvl="1" indent="0" algn="just">
              <a:buNone/>
            </a:pPr>
            <a:endParaRPr lang="ru-RU" sz="1800" dirty="0" smtClean="0"/>
          </a:p>
          <a:p>
            <a:pPr marL="0" lvl="1" indent="0" algn="just">
              <a:buNone/>
            </a:pPr>
            <a:endParaRPr lang="ru-RU" sz="1800" dirty="0" smtClean="0"/>
          </a:p>
          <a:p>
            <a:pPr marL="0" lvl="1" indent="0">
              <a:buNone/>
            </a:pPr>
            <a:r>
              <a:rPr lang="en-US" sz="1600" dirty="0" smtClean="0"/>
              <a:t>                </a:t>
            </a:r>
            <a:endParaRPr lang="ru-RU" sz="1600" dirty="0"/>
          </a:p>
        </p:txBody>
      </p:sp>
      <p:sp>
        <p:nvSpPr>
          <p:cNvPr id="6" name="Овал 5"/>
          <p:cNvSpPr/>
          <p:nvPr/>
        </p:nvSpPr>
        <p:spPr>
          <a:xfrm>
            <a:off x="539552" y="440110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267744" y="440110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39552" y="558924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267744" y="558924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21" name="Прямая со стрелкой 20"/>
          <p:cNvCxnSpPr>
            <a:stCxn id="6" idx="6"/>
            <a:endCxn id="12" idx="2"/>
          </p:cNvCxnSpPr>
          <p:nvPr/>
        </p:nvCxnSpPr>
        <p:spPr>
          <a:xfrm>
            <a:off x="1187624" y="4725144"/>
            <a:ext cx="108012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2" idx="4"/>
            <a:endCxn id="15" idx="0"/>
          </p:cNvCxnSpPr>
          <p:nvPr/>
        </p:nvCxnSpPr>
        <p:spPr>
          <a:xfrm>
            <a:off x="2591780" y="5049180"/>
            <a:ext cx="0" cy="54006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4" idx="6"/>
            <a:endCxn id="15" idx="2"/>
          </p:cNvCxnSpPr>
          <p:nvPr/>
        </p:nvCxnSpPr>
        <p:spPr>
          <a:xfrm>
            <a:off x="1187624" y="5913276"/>
            <a:ext cx="108012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6" idx="4"/>
          </p:cNvCxnSpPr>
          <p:nvPr/>
        </p:nvCxnSpPr>
        <p:spPr>
          <a:xfrm>
            <a:off x="863588" y="5049180"/>
            <a:ext cx="0" cy="54006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4" idx="7"/>
            <a:endCxn id="12" idx="3"/>
          </p:cNvCxnSpPr>
          <p:nvPr/>
        </p:nvCxnSpPr>
        <p:spPr>
          <a:xfrm flipV="1">
            <a:off x="1092716" y="4954272"/>
            <a:ext cx="1269936" cy="72987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6" idx="5"/>
            <a:endCxn id="15" idx="1"/>
          </p:cNvCxnSpPr>
          <p:nvPr/>
        </p:nvCxnSpPr>
        <p:spPr>
          <a:xfrm>
            <a:off x="1092716" y="4954272"/>
            <a:ext cx="1269936" cy="72987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Овал 37"/>
          <p:cNvSpPr/>
          <p:nvPr/>
        </p:nvSpPr>
        <p:spPr>
          <a:xfrm>
            <a:off x="5259856" y="430620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7519700" y="4306200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6372200" y="4954272"/>
            <a:ext cx="792088" cy="72987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CCP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5259856" y="557134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7519700" y="5571348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34" name="Прямая со стрелкой 33"/>
          <p:cNvCxnSpPr>
            <a:stCxn id="38" idx="5"/>
            <a:endCxn id="41" idx="1"/>
          </p:cNvCxnSpPr>
          <p:nvPr/>
        </p:nvCxnSpPr>
        <p:spPr>
          <a:xfrm>
            <a:off x="5813020" y="4859364"/>
            <a:ext cx="675179" cy="2017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41" idx="7"/>
          </p:cNvCxnSpPr>
          <p:nvPr/>
        </p:nvCxnSpPr>
        <p:spPr>
          <a:xfrm flipV="1">
            <a:off x="7048289" y="4859364"/>
            <a:ext cx="548047" cy="2017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41" idx="3"/>
            <a:endCxn id="42" idx="6"/>
          </p:cNvCxnSpPr>
          <p:nvPr/>
        </p:nvCxnSpPr>
        <p:spPr>
          <a:xfrm flipH="1">
            <a:off x="5907928" y="5577260"/>
            <a:ext cx="580271" cy="31812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41" idx="5"/>
            <a:endCxn id="43" idx="2"/>
          </p:cNvCxnSpPr>
          <p:nvPr/>
        </p:nvCxnSpPr>
        <p:spPr>
          <a:xfrm>
            <a:off x="7048289" y="5577260"/>
            <a:ext cx="471411" cy="31812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700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Плюсы и минусы перевода на ЦК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lvl="1" algn="just">
              <a:buFont typeface="Arial" pitchFamily="34" charset="0"/>
              <a:buChar char="•"/>
            </a:pPr>
            <a:r>
              <a:rPr lang="ru-RU" sz="1800" dirty="0" smtClean="0"/>
              <a:t>Уменьшение системного риска</a:t>
            </a:r>
            <a:r>
              <a:rPr lang="en-US" sz="1800" dirty="0" smtClean="0"/>
              <a:t> (systemic risk)</a:t>
            </a:r>
            <a:r>
              <a:rPr lang="ru-RU" sz="1800" dirty="0" smtClean="0"/>
              <a:t> и риска взаимосвязанности (</a:t>
            </a:r>
            <a:r>
              <a:rPr lang="en-US" sz="1800" dirty="0" smtClean="0"/>
              <a:t>connectedness risk</a:t>
            </a:r>
            <a:r>
              <a:rPr lang="ru-RU" sz="1800" dirty="0" smtClean="0"/>
              <a:t>),</a:t>
            </a:r>
          </a:p>
          <a:p>
            <a:pPr marL="285750" lvl="1" algn="just">
              <a:buFont typeface="Arial" pitchFamily="34" charset="0"/>
              <a:buChar char="•"/>
            </a:pPr>
            <a:r>
              <a:rPr lang="ru-RU" sz="1800" dirty="0" smtClean="0"/>
              <a:t>Быть в тренде: международный регуляторный курс на клиринг внебиржевых </a:t>
            </a:r>
            <a:r>
              <a:rPr lang="ru-RU" sz="1800" dirty="0" err="1" smtClean="0"/>
              <a:t>деривативов</a:t>
            </a:r>
            <a:r>
              <a:rPr lang="ru-RU" sz="1800" dirty="0" smtClean="0"/>
              <a:t> через ЦК  как ответ на финансовый кризис 2008 г., Россия участник </a:t>
            </a:r>
            <a:r>
              <a:rPr lang="en-US" sz="1800" dirty="0" smtClean="0"/>
              <a:t>G-20</a:t>
            </a:r>
            <a:r>
              <a:rPr lang="ru-RU" sz="1800" dirty="0" smtClean="0"/>
              <a:t> </a:t>
            </a:r>
            <a:r>
              <a:rPr lang="en-US" sz="1800" dirty="0" smtClean="0"/>
              <a:t>(</a:t>
            </a:r>
            <a:r>
              <a:rPr lang="ru-RU" sz="1800" dirty="0" smtClean="0"/>
              <a:t>Рекомендации 2009 г.)</a:t>
            </a:r>
          </a:p>
          <a:p>
            <a:pPr marL="285750" lvl="1" algn="just">
              <a:buFont typeface="Arial" pitchFamily="34" charset="0"/>
              <a:buChar char="•"/>
            </a:pPr>
            <a:r>
              <a:rPr lang="ru-RU" sz="1800" dirty="0" smtClean="0"/>
              <a:t>Финансовый суверенитет: создание независимой национальной финансовой инфраструктуры</a:t>
            </a:r>
          </a:p>
          <a:p>
            <a:pPr marL="285750" lvl="1" algn="just">
              <a:buFont typeface="Arial" pitchFamily="34" charset="0"/>
              <a:buChar char="•"/>
            </a:pPr>
            <a:r>
              <a:rPr lang="ru-RU" sz="1800" dirty="0" smtClean="0"/>
              <a:t>Элементы регуляторного патернализма:  ЦК увеличивает прозрачность и облегчает </a:t>
            </a:r>
            <a:r>
              <a:rPr lang="ru-RU" sz="1800" dirty="0"/>
              <a:t>оценку </a:t>
            </a:r>
            <a:r>
              <a:rPr lang="ru-RU" sz="1800" dirty="0" smtClean="0"/>
              <a:t>рисков, повышает входной порог </a:t>
            </a:r>
          </a:p>
          <a:p>
            <a:pPr marL="285750" lvl="1" algn="just">
              <a:buFont typeface="Arial" pitchFamily="34" charset="0"/>
              <a:buChar char="•"/>
            </a:pPr>
            <a:r>
              <a:rPr lang="ru-RU" sz="1800" dirty="0" smtClean="0"/>
              <a:t>Минусы: </a:t>
            </a:r>
            <a:endParaRPr lang="ru-RU" sz="1800" dirty="0"/>
          </a:p>
          <a:p>
            <a:pPr marL="685800" lvl="2" algn="just"/>
            <a:r>
              <a:rPr lang="ru-RU" sz="1800" dirty="0" smtClean="0"/>
              <a:t>концентрация рисков </a:t>
            </a:r>
          </a:p>
          <a:p>
            <a:pPr marL="685800" lvl="2" algn="just"/>
            <a:r>
              <a:rPr lang="ru-RU" sz="1800" dirty="0" smtClean="0"/>
              <a:t>увеличение транзакционных издержек</a:t>
            </a:r>
          </a:p>
        </p:txBody>
      </p:sp>
    </p:spTree>
    <p:extLst>
      <p:ext uri="{BB962C8B-B14F-4D97-AF65-F5344CB8AC3E}">
        <p14:creationId xmlns:p14="http://schemas.microsoft.com/office/powerpoint/2010/main" val="17553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Стимулы перевода на ЦК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342900" lvl="1" indent="-342900" algn="just">
              <a:buAutoNum type="arabicParenR"/>
            </a:pPr>
            <a:r>
              <a:rPr lang="ru-RU" sz="1800" b="1" dirty="0" smtClean="0"/>
              <a:t>административные стимулы:</a:t>
            </a:r>
            <a:endParaRPr lang="ru-RU" sz="180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ru-RU" sz="1800" dirty="0"/>
              <a:t>Установление</a:t>
            </a:r>
            <a:r>
              <a:rPr lang="ru-RU" sz="1800" dirty="0" smtClean="0"/>
              <a:t> в законодательстве требования об обязательности проведения клиринга в отношении определенных внебиржевых </a:t>
            </a:r>
            <a:r>
              <a:rPr lang="ru-RU" sz="1800" dirty="0" err="1" smtClean="0"/>
              <a:t>деривативов</a:t>
            </a:r>
            <a:r>
              <a:rPr lang="ru-RU" sz="1800" dirty="0"/>
              <a:t>. </a:t>
            </a:r>
            <a:endParaRPr lang="en-US" sz="1800" dirty="0" smtClean="0"/>
          </a:p>
          <a:p>
            <a:pPr marL="0" lvl="1" indent="0" algn="just">
              <a:buNone/>
            </a:pPr>
            <a:r>
              <a:rPr lang="ru-RU" sz="1800" b="1" dirty="0" smtClean="0"/>
              <a:t>2</a:t>
            </a:r>
            <a:r>
              <a:rPr lang="ru-RU" sz="1800" b="1" dirty="0"/>
              <a:t>) экономические стимулы</a:t>
            </a:r>
            <a:r>
              <a:rPr lang="ru-RU" sz="1800" b="1" dirty="0" smtClean="0"/>
              <a:t>:</a:t>
            </a:r>
            <a:endParaRPr lang="ru-RU" sz="1800" b="1" dirty="0"/>
          </a:p>
          <a:p>
            <a:pPr marL="285750" lvl="1" algn="just">
              <a:buFont typeface="Arial" pitchFamily="34" charset="0"/>
              <a:buChar char="•"/>
            </a:pPr>
            <a:r>
              <a:rPr lang="ru-RU" sz="1800" dirty="0" smtClean="0"/>
              <a:t>повышенные </a:t>
            </a:r>
            <a:r>
              <a:rPr lang="ru-RU" sz="1800" dirty="0"/>
              <a:t>требования к капиталу </a:t>
            </a:r>
            <a:r>
              <a:rPr lang="ru-RU" sz="1800" dirty="0" smtClean="0"/>
              <a:t>участников рынка, </a:t>
            </a:r>
            <a:r>
              <a:rPr lang="ru-RU" sz="1800" dirty="0"/>
              <a:t>которые заключают контракты без применения </a:t>
            </a:r>
            <a:r>
              <a:rPr lang="ru-RU" sz="1800" dirty="0" smtClean="0"/>
              <a:t>клиринга, повышенные </a:t>
            </a:r>
            <a:r>
              <a:rPr lang="ru-RU" sz="1800" dirty="0"/>
              <a:t>требования к размеру первоначальной и вариационной маржи по контрактам, не заведенным на центрального контрагента. </a:t>
            </a:r>
            <a:endParaRPr lang="ru-RU" sz="1800" dirty="0" smtClean="0"/>
          </a:p>
          <a:p>
            <a:pPr marL="285750" lvl="1" algn="just">
              <a:buFont typeface="Arial" pitchFamily="34" charset="0"/>
              <a:buChar char="•"/>
            </a:pPr>
            <a:r>
              <a:rPr lang="ru-RU" sz="1800" dirty="0"/>
              <a:t>возможность проведения многостороннего </a:t>
            </a:r>
            <a:r>
              <a:rPr lang="ru-RU" sz="1800" dirty="0" err="1" smtClean="0"/>
              <a:t>неттинга</a:t>
            </a:r>
            <a:endParaRPr lang="en-US" sz="1800" dirty="0" smtClean="0"/>
          </a:p>
          <a:p>
            <a:pPr marL="285750" lvl="1" algn="just">
              <a:buFont typeface="Arial" pitchFamily="34" charset="0"/>
              <a:buChar char="•"/>
            </a:pPr>
            <a:r>
              <a:rPr lang="ru-RU" sz="1800" dirty="0"/>
              <a:t>с</a:t>
            </a:r>
            <a:r>
              <a:rPr lang="ru-RU" sz="1800" dirty="0" smtClean="0"/>
              <a:t>делать ликвидационный </a:t>
            </a:r>
            <a:r>
              <a:rPr lang="ru-RU" sz="1800" dirty="0" err="1" smtClean="0"/>
              <a:t>неттинг</a:t>
            </a:r>
            <a:r>
              <a:rPr lang="en-US" sz="1800" dirty="0" smtClean="0"/>
              <a:t> </a:t>
            </a:r>
            <a:r>
              <a:rPr lang="ru-RU" sz="1800" dirty="0" smtClean="0"/>
              <a:t>возможным только в рамках клиринга с участием ЦК?  </a:t>
            </a:r>
            <a:endParaRPr lang="ru-RU" sz="1800" dirty="0"/>
          </a:p>
          <a:p>
            <a:pPr marL="285750" lvl="1" algn="just">
              <a:buFont typeface="Arial" pitchFamily="34" charset="0"/>
              <a:buChar char="•"/>
            </a:pPr>
            <a:endParaRPr lang="ru-RU" sz="1800" dirty="0"/>
          </a:p>
          <a:p>
            <a:pPr marL="285750" lvl="1" algn="just">
              <a:buFont typeface="Arial" pitchFamily="34" charset="0"/>
              <a:buChar char="•"/>
            </a:pPr>
            <a:endParaRPr lang="ru-RU" sz="1800" dirty="0" smtClean="0"/>
          </a:p>
          <a:p>
            <a:pPr marL="285750" lvl="1" algn="just">
              <a:buFont typeface="Arial" pitchFamily="34" charset="0"/>
              <a:buChar char="•"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21189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Виды организации центрального контрагента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342900" lvl="1" indent="-342900" algn="just">
              <a:buAutoNum type="arabicParenR"/>
            </a:pPr>
            <a:r>
              <a:rPr lang="ru-RU" sz="1800" b="1" dirty="0" smtClean="0"/>
              <a:t>Вертикальная:</a:t>
            </a:r>
          </a:p>
          <a:p>
            <a:pPr marL="285750" lvl="1" algn="just">
              <a:buFont typeface="Arial" pitchFamily="34" charset="0"/>
              <a:buChar char="•"/>
            </a:pPr>
            <a:r>
              <a:rPr lang="ru-RU" sz="1800" dirty="0"/>
              <a:t>центральный контрагент входит в инфраструктуру торговой площадки, а последняя является его собственником. </a:t>
            </a:r>
            <a:endParaRPr lang="ru-RU" sz="1800" dirty="0" smtClean="0"/>
          </a:p>
          <a:p>
            <a:pPr marL="285750" lvl="1" algn="just">
              <a:buFont typeface="Arial" pitchFamily="34" charset="0"/>
              <a:buChar char="•"/>
            </a:pPr>
            <a:r>
              <a:rPr lang="ru-RU" sz="1800" dirty="0" smtClean="0"/>
              <a:t>центральный </a:t>
            </a:r>
            <a:r>
              <a:rPr lang="ru-RU" sz="1800" dirty="0"/>
              <a:t>контрагент тесно связан с данной площадкой, в частности, он осуществляет клиринг только в отношении обязательств, возникших из торговли, осуществляемой в рамках данной торговой </a:t>
            </a:r>
            <a:r>
              <a:rPr lang="ru-RU" sz="1800" dirty="0" smtClean="0"/>
              <a:t>площадки.</a:t>
            </a:r>
          </a:p>
          <a:p>
            <a:pPr marL="0" lvl="1" indent="0" algn="just">
              <a:buNone/>
            </a:pPr>
            <a:r>
              <a:rPr lang="ru-RU" sz="1800" b="1" dirty="0" smtClean="0"/>
              <a:t>2)  Горизонтальная:</a:t>
            </a:r>
          </a:p>
          <a:p>
            <a:pPr marL="285750" lvl="1" algn="just">
              <a:buFont typeface="Arial" pitchFamily="34" charset="0"/>
              <a:buChar char="•"/>
            </a:pPr>
            <a:r>
              <a:rPr lang="ru-RU" sz="1800" dirty="0"/>
              <a:t>ц</a:t>
            </a:r>
            <a:r>
              <a:rPr lang="ru-RU" sz="1800" dirty="0" smtClean="0"/>
              <a:t>ентральный контрагент </a:t>
            </a:r>
            <a:r>
              <a:rPr lang="ru-RU" sz="1800" dirty="0"/>
              <a:t>имеет независимый статус и, как правило, находится в собственности участников торгов, осуществляющих клиринг при помощи данного центрального контрагента. </a:t>
            </a:r>
            <a:endParaRPr lang="ru-RU" sz="1800" dirty="0" smtClean="0"/>
          </a:p>
          <a:p>
            <a:pPr marL="285750" lvl="1" algn="just">
              <a:buFont typeface="Arial" pitchFamily="34" charset="0"/>
              <a:buChar char="•"/>
            </a:pPr>
            <a:r>
              <a:rPr lang="ru-RU" sz="1800" dirty="0" smtClean="0"/>
              <a:t>центральный </a:t>
            </a:r>
            <a:r>
              <a:rPr lang="ru-RU" sz="1800" dirty="0"/>
              <a:t>контрагент осуществляет клиринг на нескольких рынках и в отношении активов разного </a:t>
            </a:r>
            <a:r>
              <a:rPr lang="ru-RU" sz="1800" dirty="0" smtClean="0"/>
              <a:t>типа.</a:t>
            </a:r>
          </a:p>
          <a:p>
            <a:pPr marL="342900" lvl="1" indent="-342900" algn="just">
              <a:buAutoNum type="arabicParenR"/>
            </a:pPr>
            <a:endParaRPr lang="ru-RU" sz="1800" dirty="0"/>
          </a:p>
          <a:p>
            <a:pPr marL="285750" lvl="1" algn="just">
              <a:buFont typeface="Arial" pitchFamily="34" charset="0"/>
              <a:buChar char="•"/>
            </a:pPr>
            <a:endParaRPr lang="ru-RU" sz="1800" dirty="0" smtClean="0"/>
          </a:p>
          <a:p>
            <a:pPr marL="285750" lvl="1" algn="just">
              <a:buFont typeface="Arial" pitchFamily="34" charset="0"/>
              <a:buChar char="•"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21100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8&quot; unique_id=&quot;11686&quot;&gt;&lt;/object&gt;&lt;object type=&quot;2&quot; unique_id=&quot;11687&quot;&gt;&lt;object type=&quot;3&quot; unique_id=&quot;11688&quot;&gt;&lt;property id=&quot;20148&quot; value=&quot;5&quot;/&gt;&lt;property id=&quot;20300&quot; value=&quot;Slide 1 - &amp;quot;Перевод внебиржевых деривативов на центрального контрагента&amp;quot;&quot;/&gt;&lt;property id=&quot;20307&quot; value=&quot;268&quot;/&gt;&lt;/object&gt;&lt;object type=&quot;3&quot; unique_id=&quot;11689&quot;&gt;&lt;property id=&quot;20148&quot; value=&quot;5&quot;/&gt;&lt;property id=&quot;20300&quot; value=&quot;Slide 2 - &amp;quot;План презентации&amp;quot;&quot;/&gt;&lt;property id=&quot;20307&quot; value=&quot;261&quot;/&gt;&lt;/object&gt;&lt;object type=&quot;3&quot; unique_id=&quot;11711&quot;&gt;&lt;property id=&quot;20148&quot; value=&quot;5&quot;/&gt;&lt;property id=&quot;20300&quot; value=&quot;Slide 3 - &amp;quot;Российское право: Перевод внебиржевых деривативов на центрального контрагента: Список источников&amp;quot;&quot;/&gt;&lt;property id=&quot;20307&quot; value=&quot;288&quot;/&gt;&lt;/object&gt;&lt;object type=&quot;3&quot; unique_id=&quot;11712&quot;&gt;&lt;property id=&quot;20148&quot; value=&quot;5&quot;/&gt;&lt;property id=&quot;20300&quot; value=&quot;Slide 4 - &amp;quot;Российское право: Перевод внебиржевых деривативов на центрального контрагента: Значение терминов&amp;quot;&quot;/&gt;&lt;property id=&quot;20307&quot; value=&quot;289&quot;/&gt;&lt;/object&gt;&lt;object type=&quot;3&quot; unique_id=&quot;11713&quot;&gt;&lt;property id=&quot;20148&quot; value=&quot;5&quot;/&gt;&lt;property id=&quot;20300&quot; value=&quot;Slide 5&quot;/&gt;&lt;property id=&quot;20307&quot; value=&quot;290&quot;/&gt;&lt;/object&gt;&lt;object type=&quot;3&quot; unique_id=&quot;11714&quot;&gt;&lt;property id=&quot;20148&quot; value=&quot;5&quot;/&gt;&lt;property id=&quot;20300&quot; value=&quot;Slide 6 - &amp;quot;Российское право: Перевод внебиржевых деривативов на центрального контрагента: Различия между понятиями «неттинг» и&quot;/&gt;&lt;property id=&quot;20307&quot; value=&quot;293&quot;/&gt;&lt;/object&gt;&lt;object type=&quot;3&quot; unique_id=&quot;11715&quot;&gt;&lt;property id=&quot;20148&quot; value=&quot;5&quot;/&gt;&lt;property id=&quot;20300&quot; value=&quot;Slide 7 - &amp;quot;Российское право: Перевод внебиржевых деривативов на центрального контрагента: Что это такое?&amp;quot;&quot;/&gt;&lt;property id=&quot;20307&quot; value=&quot;296&quot;/&gt;&lt;/object&gt;&lt;object type=&quot;3&quot; unique_id=&quot;11716&quot;&gt;&lt;property id=&quot;20148&quot; value=&quot;5&quot;/&gt;&lt;property id=&quot;20300&quot; value=&quot;Slide 8 - &amp;quot;Зарубежный опыт в сфере перевода внебиржевых деривативов на центрального контрагента: Список источников&amp;quot;&quot;/&gt;&lt;property id=&quot;20307&quot; value=&quot;298&quot;/&gt;&lt;/object&gt;&lt;object type=&quot;3&quot; unique_id=&quot;11717&quot;&gt;&lt;property id=&quot;20148&quot; value=&quot;5&quot;/&gt;&lt;property id=&quot;20300&quot; value=&quot;Slide 10&quot;/&gt;&lt;property id=&quot;20307&quot; value=&quot;299&quot;/&gt;&lt;/object&gt;&lt;object type=&quot;3&quot; unique_id=&quot;11718&quot;&gt;&lt;property id=&quot;20148&quot; value=&quot;5&quot;/&gt;&lt;property id=&quot;20300&quot; value=&quot;Slide 11 - &amp;quot;Зарубежный опыт в сфере перевода внебиржевых деривативов на центрального контрагента: Преимущества&amp;quot;&quot;/&gt;&lt;property id=&quot;20307&quot; value=&quot;300&quot;/&gt;&lt;/object&gt;&lt;object type=&quot;3&quot; unique_id=&quot;11719&quot;&gt;&lt;property id=&quot;20148&quot; value=&quot;5&quot;/&gt;&lt;property id=&quot;20300&quot; value=&quot;Slide 12&quot;/&gt;&lt;property id=&quot;20307&quot; value=&quot;301&quot;/&gt;&lt;/object&gt;&lt;object type=&quot;3&quot; unique_id=&quot;11720&quot;&gt;&lt;property id=&quot;20148&quot; value=&quot;5&quot;/&gt;&lt;property id=&quot;20300&quot; value=&quot;Slide 13 - &amp;quot;Зарубежный опыт в сфере перевода внебиржевых деривативов на центрального контрагента: Ключевые механизмы&amp;quot;&quot;/&gt;&lt;property id=&quot;20307&quot; value=&quot;302&quot;/&gt;&lt;/object&gt;&lt;object type=&quot;3&quot; unique_id=&quot;11721&quot;&gt;&lt;property id=&quot;20148&quot; value=&quot;5&quot;/&gt;&lt;property id=&quot;20300&quot; value=&quot;Slide 14&quot;/&gt;&lt;property id=&quot;20307&quot; value=&quot;303&quot;/&gt;&lt;/object&gt;&lt;object type=&quot;3&quot; unique_id=&quot;11722&quot;&gt;&lt;property id=&quot;20148&quot; value=&quot;5&quot;/&gt;&lt;property id=&quot;20300&quot; value=&quot;Slide 15 - &amp;quot;Зарубежный опыт в сфере перевода внебиржевых деривативов на центрального контрагента: Механизм защиты от дефолта б&quot;/&gt;&lt;property id=&quot;20307&quot; value=&quot;304&quot;/&gt;&lt;/object&gt;&lt;object type=&quot;3&quot; unique_id=&quot;11723&quot;&gt;&lt;property id=&quot;20148&quot; value=&quot;5&quot;/&gt;&lt;property id=&quot;20300&quot; value=&quot;Slide 16 - &amp;quot;Зарубежный опыт в сфере перевода внебиржевых деривативов на центрального контрагента: Рекомендации по введению цен&quot;/&gt;&lt;property id=&quot;20307&quot; value=&quot;305&quot;/&gt;&lt;/object&gt;&lt;object type=&quot;3&quot; unique_id=&quot;11724&quot;&gt;&lt;property id=&quot;20148&quot; value=&quot;5&quot;/&gt;&lt;property id=&quot;20300&quot; value=&quot;Slide 17&quot;/&gt;&lt;property id=&quot;20307&quot; value=&quot;306&quot;/&gt;&lt;/object&gt;&lt;object type=&quot;3&quot; unique_id=&quot;11725&quot;&gt;&lt;property id=&quot;20148&quot; value=&quot;5&quot;/&gt;&lt;property id=&quot;20300&quot; value=&quot;Slide 18 - &amp;quot;Зарубежный опыт в сфере перевода внебиржевых деривативов на центрального контрагента: Примеры создания бирж с учас&quot;/&gt;&lt;property id=&quot;20307&quot; value=&quot;307&quot;/&gt;&lt;/object&gt;&lt;object type=&quot;3&quot; unique_id=&quot;11882&quot;&gt;&lt;property id=&quot;20148&quot; value=&quot;5&quot;/&gt;&lt;property id=&quot;20300&quot; value=&quot;Slide 9 - &amp;quot;Зарубежный опыт в сфере перевода внебиржевых деривативов на центрального контрагента: Организация 3-х типов рынков &quot;/&gt;&lt;property id=&quot;20307&quot; value=&quot;30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2996</TotalTime>
  <Words>1024</Words>
  <Application>Microsoft Office PowerPoint</Application>
  <PresentationFormat>Экран (4:3)</PresentationFormat>
  <Paragraphs>118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1_Тема Office</vt:lpstr>
      <vt:lpstr>2_Тема Office</vt:lpstr>
      <vt:lpstr>Регулирование внебиржевых деривативов и институт центрального контрагента в РФ</vt:lpstr>
      <vt:lpstr>Вехи развития рынка деривативов в РФ </vt:lpstr>
      <vt:lpstr>Убытки российских компаний в 2014 г.</vt:lpstr>
      <vt:lpstr>Регулирование центрального контрагента в России</vt:lpstr>
      <vt:lpstr>Унификация регулирования ЦК</vt:lpstr>
      <vt:lpstr>Понятие и функции центрального контрагента </vt:lpstr>
      <vt:lpstr>Плюсы и минусы перевода на ЦК</vt:lpstr>
      <vt:lpstr>Стимулы перевода на ЦК</vt:lpstr>
      <vt:lpstr>Виды организации центрального контрагента</vt:lpstr>
      <vt:lpstr>Перевод внебиржевых деривативов на ЦК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Инвестирование в стартап с использованием офшорной компании</dc:title>
  <dc:creator>Alexander Nadmitov</dc:creator>
  <cp:lastModifiedBy>Alexander Nadmitov</cp:lastModifiedBy>
  <cp:revision>398</cp:revision>
  <cp:lastPrinted>2015-10-16T11:12:39Z</cp:lastPrinted>
  <dcterms:created xsi:type="dcterms:W3CDTF">2013-03-05T07:46:11Z</dcterms:created>
  <dcterms:modified xsi:type="dcterms:W3CDTF">2015-10-21T22:37:16Z</dcterms:modified>
</cp:coreProperties>
</file>