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4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4" r:id="rId7"/>
    <p:sldId id="276" r:id="rId8"/>
    <p:sldId id="262" r:id="rId9"/>
    <p:sldId id="277" r:id="rId10"/>
    <p:sldId id="270" r:id="rId11"/>
    <p:sldId id="278" r:id="rId12"/>
    <p:sldId id="266" r:id="rId13"/>
    <p:sldId id="269" r:id="rId14"/>
    <p:sldId id="273" r:id="rId15"/>
    <p:sldId id="27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0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International scientific and research seminar: Current trends of legal regulation of the over-the-counter derivatives market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22 October 2015</a:t>
            </a:r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ING. MGR. MARTIN GLAJCH, LL.M.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3F630-25D7-4DE0-8909-190991EF9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7927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International scientific and research seminar: Current trends of legal regulation of the over-the-counter derivatives market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22 October 2015</a:t>
            </a:r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ING. MGR. MARTIN GLAJCH, LL.M.</a:t>
            </a: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5D985-EC1E-44ED-B6A1-A3FB8C6CA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4686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D985-EC1E-44ED-B6A1-A3FB8C6CA669}" type="slidenum">
              <a:rPr lang="en-GB" smtClean="0"/>
              <a:t>1</a:t>
            </a:fld>
            <a:endParaRPr lang="en-GB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</a:t>
            </a:r>
            <a:endParaRPr lang="en-GB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October 2015</a:t>
            </a:r>
            <a:endParaRPr lang="en-GB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sv-SE" smtClean="0"/>
              <a:t>ING. MGR. MARTIN GLAJCH, LL.M.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655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22 October 2015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ING. MGR. MARTIN GLAJCH, LL.M.</a:t>
            </a: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1A5D985-EC1E-44ED-B6A1-A3FB8C6CA6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9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5D985-EC1E-44ED-B6A1-A3FB8C6CA669}" type="slidenum">
              <a:rPr lang="en-GB" smtClean="0"/>
              <a:t>8</a:t>
            </a:fld>
            <a:endParaRPr lang="en-GB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</a:t>
            </a:r>
            <a:endParaRPr lang="en-GB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22 October 2015</a:t>
            </a:r>
            <a:endParaRPr lang="en-GB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sv-SE" smtClean="0"/>
              <a:t>ING. MGR. MARTIN GLAJCH, LL.M.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65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22 October 2015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ING. MGR. MARTIN GLAJCH, LL.M.</a:t>
            </a: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1A5D985-EC1E-44ED-B6A1-A3FB8C6CA66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28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08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16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7698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510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70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22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684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3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05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7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69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36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72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0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23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3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391204-7E24-4480-891D-235C7BFFC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89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47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  <p:sldLayoutId id="2147484257" r:id="rId12"/>
    <p:sldLayoutId id="2147484258" r:id="rId13"/>
    <p:sldLayoutId id="2147484259" r:id="rId14"/>
    <p:sldLayoutId id="2147484260" r:id="rId15"/>
    <p:sldLayoutId id="2147484261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glajch@csob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martin.glajch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noProof="0" dirty="0" smtClean="0"/>
              <a:t>Peculiarities of the OTC derivatives regulation model in the EU</a:t>
            </a:r>
            <a:endParaRPr lang="en-GB" sz="4800" i="1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400" i="1" noProof="0" dirty="0" err="1" smtClean="0"/>
              <a:t>Ing</a:t>
            </a:r>
            <a:r>
              <a:rPr lang="en-GB" sz="2400" i="1" noProof="0" dirty="0" smtClean="0"/>
              <a:t>. Mgr. Martin Glajch LL.M.</a:t>
            </a:r>
            <a:endParaRPr lang="en-GB" sz="2400" i="1" noProof="0" dirty="0"/>
          </a:p>
        </p:txBody>
      </p:sp>
    </p:spTree>
    <p:extLst>
      <p:ext uri="{BB962C8B-B14F-4D97-AF65-F5344CB8AC3E}">
        <p14:creationId xmlns:p14="http://schemas.microsoft.com/office/powerpoint/2010/main" val="22511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Clearing obligation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Obligation to clear contract through central clearing counterparty (CCP)</a:t>
            </a:r>
          </a:p>
          <a:p>
            <a:pPr lvl="1"/>
            <a:r>
              <a:rPr lang="en-GB" noProof="0" dirty="0" smtClean="0"/>
              <a:t>only clearing members (CM) &amp; counterparties will become client of CM</a:t>
            </a:r>
          </a:p>
          <a:p>
            <a:r>
              <a:rPr lang="en-GB" noProof="0" dirty="0" smtClean="0"/>
              <a:t>FCs/NFC+s &amp; TCEs</a:t>
            </a:r>
          </a:p>
          <a:p>
            <a:pPr lvl="1"/>
            <a:r>
              <a:rPr lang="en-GB" noProof="0" dirty="0" smtClean="0"/>
              <a:t>NFC required to notify if it exceeds clearing threshold =&gt; NFC+ </a:t>
            </a:r>
          </a:p>
          <a:p>
            <a:r>
              <a:rPr lang="en-GB" noProof="0" dirty="0" smtClean="0"/>
              <a:t>OTC derivative contracts which are subject to clearing obligation </a:t>
            </a:r>
          </a:p>
          <a:p>
            <a:pPr lvl="1"/>
            <a:r>
              <a:rPr lang="en-GB" noProof="0" dirty="0" smtClean="0"/>
              <a:t>OTC derivative contracts for hedging purposes are not in scope </a:t>
            </a:r>
          </a:p>
          <a:p>
            <a:pPr lvl="1"/>
            <a:r>
              <a:rPr lang="en-GB" noProof="0" dirty="0" smtClean="0"/>
              <a:t>intra-group (including a TCE) OTC derivative contracts</a:t>
            </a:r>
          </a:p>
          <a:p>
            <a:r>
              <a:rPr lang="en-GB" noProof="0" dirty="0" smtClean="0"/>
              <a:t>Margin, segregation &amp; portability</a:t>
            </a:r>
          </a:p>
          <a:p>
            <a:r>
              <a:rPr lang="en-GB" noProof="0" dirty="0" smtClean="0"/>
              <a:t>To apply from December 2015, but phase-in until June 2018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7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Clearing obligation in CEE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noProof="0" dirty="0" smtClean="0"/>
              <a:t>Clearing obligation</a:t>
            </a:r>
          </a:p>
          <a:p>
            <a:pPr lvl="1"/>
            <a:r>
              <a:rPr lang="en-GB" i="1" noProof="0" dirty="0" smtClean="0"/>
              <a:t>should it apply to interest rate swaps (IRS) in local currencies?</a:t>
            </a:r>
          </a:p>
          <a:p>
            <a:pPr lvl="1"/>
            <a:r>
              <a:rPr lang="en-GB" i="1" noProof="0" dirty="0" smtClean="0"/>
              <a:t>Poland: KDPW_CCP authorised to clear IRS in Polish Zloty</a:t>
            </a:r>
          </a:p>
          <a:p>
            <a:pPr lvl="1"/>
            <a:r>
              <a:rPr lang="en-GB" i="1" noProof="0" dirty="0" smtClean="0"/>
              <a:t>Czech Republic: no local CCP authorised to clear IRS in Czech crowns</a:t>
            </a:r>
          </a:p>
          <a:p>
            <a:pPr lvl="1"/>
            <a:r>
              <a:rPr lang="en-GB" i="1" noProof="0" dirty="0" smtClean="0"/>
              <a:t>if IRS in local currencies cleared, should business model change? </a:t>
            </a:r>
          </a:p>
          <a:p>
            <a:r>
              <a:rPr lang="en-GB" i="1" noProof="0" dirty="0" smtClean="0"/>
              <a:t>Notification obligation </a:t>
            </a:r>
          </a:p>
          <a:p>
            <a:pPr lvl="1"/>
            <a:r>
              <a:rPr lang="en-GB" i="1" noProof="0" dirty="0" smtClean="0"/>
              <a:t>Czech Republic &amp; Hungary: intra-group exemption from NFCs’ notification </a:t>
            </a:r>
          </a:p>
          <a:p>
            <a:pPr lvl="1"/>
            <a:r>
              <a:rPr lang="en-GB" i="1" noProof="0" dirty="0" smtClean="0"/>
              <a:t>should local NFC notify local competent authority?</a:t>
            </a:r>
          </a:p>
          <a:p>
            <a:pPr lvl="1"/>
            <a:r>
              <a:rPr lang="en-GB" i="1" noProof="0" dirty="0" smtClean="0"/>
              <a:t>should local NFC become NFC+ on a group basis?   </a:t>
            </a:r>
          </a:p>
          <a:p>
            <a:endParaRPr lang="en-GB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9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Margining obligation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All counterparties except for non-EU NFC-s and sovereigns</a:t>
            </a:r>
          </a:p>
          <a:p>
            <a:r>
              <a:rPr lang="en-GB" noProof="0" dirty="0" err="1" smtClean="0"/>
              <a:t>Uncleared</a:t>
            </a:r>
            <a:r>
              <a:rPr lang="en-GB" noProof="0" dirty="0" smtClean="0"/>
              <a:t> OTC derivative contracts</a:t>
            </a:r>
          </a:p>
          <a:p>
            <a:r>
              <a:rPr lang="en-GB" noProof="0" dirty="0" smtClean="0"/>
              <a:t>Risk management procedures: initial margin (IM) and variation margin (VM)</a:t>
            </a:r>
          </a:p>
          <a:p>
            <a:r>
              <a:rPr lang="en-GB" noProof="0" dirty="0" smtClean="0"/>
              <a:t>Margin methods: standardised method or initial margin models </a:t>
            </a:r>
          </a:p>
          <a:p>
            <a:r>
              <a:rPr lang="en-GB" noProof="0" dirty="0" smtClean="0"/>
              <a:t>Eligibility criteria &amp; treatment of collateral: concentration limits &amp; haircuts Operational procedures: segregation of IM &amp; no ability to re-use IM</a:t>
            </a:r>
          </a:p>
          <a:p>
            <a:r>
              <a:rPr lang="en-GB" noProof="0" dirty="0" smtClean="0"/>
              <a:t>Procedures concerning intra-group OTC derivative contracts</a:t>
            </a:r>
          </a:p>
          <a:p>
            <a:r>
              <a:rPr lang="en-GB" noProof="0" dirty="0" smtClean="0"/>
              <a:t>To apply from September 2016, but phase-in until September 2020</a:t>
            </a:r>
          </a:p>
          <a:p>
            <a:pPr marL="0" indent="0">
              <a:buNone/>
            </a:pPr>
            <a:endParaRPr lang="en-GB" noProof="0" dirty="0" smtClean="0"/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Margining obligation in CEE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ISDA Working Group on Margining Requirements</a:t>
            </a:r>
          </a:p>
          <a:p>
            <a:pPr lvl="1"/>
            <a:r>
              <a:rPr lang="en-GB" noProof="0" dirty="0" smtClean="0"/>
              <a:t>new ISDA templates for Credit Support Documents</a:t>
            </a:r>
          </a:p>
          <a:p>
            <a:pPr lvl="2"/>
            <a:r>
              <a:rPr lang="en-GB" noProof="0" dirty="0" smtClean="0"/>
              <a:t>new Credit Support Annex for regulatory VM and non-regulatory IM</a:t>
            </a:r>
          </a:p>
          <a:p>
            <a:pPr lvl="2"/>
            <a:r>
              <a:rPr lang="en-GB" noProof="0" dirty="0" smtClean="0"/>
              <a:t>new Credit Support Document for regulatory IM</a:t>
            </a:r>
          </a:p>
          <a:p>
            <a:r>
              <a:rPr lang="en-GB" noProof="0" dirty="0" smtClean="0"/>
              <a:t>Custodial agreements (tri-party agreements) </a:t>
            </a:r>
          </a:p>
          <a:p>
            <a:pPr lvl="1"/>
            <a:r>
              <a:rPr lang="en-GB" noProof="0" dirty="0" smtClean="0"/>
              <a:t>requirement for segregation of IM</a:t>
            </a:r>
          </a:p>
          <a:p>
            <a:r>
              <a:rPr lang="en-GB" noProof="0" dirty="0" smtClean="0"/>
              <a:t>New or updated netting opinions may be necessary</a:t>
            </a:r>
          </a:p>
          <a:p>
            <a:pPr marL="0" indent="0">
              <a:buNone/>
            </a:pPr>
            <a:endParaRPr lang="en-GB" noProof="0" dirty="0" smtClean="0"/>
          </a:p>
          <a:p>
            <a:r>
              <a:rPr lang="en-GB" i="1" noProof="0" dirty="0" smtClean="0"/>
              <a:t>Slovakia</a:t>
            </a:r>
          </a:p>
          <a:p>
            <a:pPr lvl="1"/>
            <a:r>
              <a:rPr lang="en-GB" i="1" noProof="0" dirty="0" smtClean="0"/>
              <a:t>ISDA has published no collateral opinion</a:t>
            </a: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Summary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Local implementation in EU </a:t>
            </a:r>
          </a:p>
          <a:p>
            <a:pPr lvl="1"/>
            <a:r>
              <a:rPr lang="en-GB" noProof="0" dirty="0" smtClean="0"/>
              <a:t>EMIR is regulation directly applicable in all EU member states</a:t>
            </a:r>
          </a:p>
          <a:p>
            <a:pPr lvl="1"/>
            <a:r>
              <a:rPr lang="en-GB" noProof="0" dirty="0" smtClean="0"/>
              <a:t>no local law required to be adopted to implement EMIR</a:t>
            </a:r>
          </a:p>
          <a:p>
            <a:pPr lvl="2"/>
            <a:r>
              <a:rPr lang="en-GB" noProof="0" dirty="0" smtClean="0"/>
              <a:t>exception: local penalties for infringing EMIR </a:t>
            </a:r>
          </a:p>
          <a:p>
            <a:r>
              <a:rPr lang="en-GB" noProof="0" dirty="0" smtClean="0"/>
              <a:t>Local experience in CEE</a:t>
            </a:r>
          </a:p>
          <a:p>
            <a:pPr lvl="1"/>
            <a:r>
              <a:rPr lang="en-GB" noProof="0" dirty="0" smtClean="0"/>
              <a:t>direct consequences: legal &amp; compliance issues  		 </a:t>
            </a:r>
          </a:p>
          <a:p>
            <a:pPr lvl="1"/>
            <a:r>
              <a:rPr lang="en-GB" noProof="0" dirty="0" smtClean="0"/>
              <a:t>indirect consequences: business model issues</a:t>
            </a:r>
          </a:p>
          <a:p>
            <a:pPr marL="457200" lvl="1" indent="0">
              <a:buNone/>
            </a:pPr>
            <a:endParaRPr lang="en-GB" noProof="0" dirty="0" smtClean="0"/>
          </a:p>
          <a:p>
            <a:pPr marL="57150" indent="0" algn="r">
              <a:buNone/>
            </a:pPr>
            <a:r>
              <a:rPr lang="en-GB" noProof="0" dirty="0" smtClean="0"/>
              <a:t>	</a:t>
            </a:r>
            <a:endParaRPr lang="en-GB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Questions &amp; answers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8173" y="1972703"/>
            <a:ext cx="5853932" cy="576262"/>
          </a:xfrm>
        </p:spPr>
        <p:txBody>
          <a:bodyPr/>
          <a:lstStyle/>
          <a:p>
            <a:r>
              <a:rPr lang="en-GB" noProof="0" dirty="0" err="1" smtClean="0"/>
              <a:t>Československá</a:t>
            </a:r>
            <a:r>
              <a:rPr lang="en-GB" noProof="0" dirty="0" smtClean="0"/>
              <a:t> </a:t>
            </a:r>
            <a:r>
              <a:rPr lang="en-GB" noProof="0" dirty="0" err="1" smtClean="0"/>
              <a:t>obchodní</a:t>
            </a:r>
            <a:r>
              <a:rPr lang="en-GB" noProof="0" dirty="0" smtClean="0"/>
              <a:t> </a:t>
            </a:r>
            <a:r>
              <a:rPr lang="en-GB" noProof="0" dirty="0" err="1" smtClean="0"/>
              <a:t>banka</a:t>
            </a:r>
            <a:r>
              <a:rPr lang="en-GB" noProof="0" dirty="0" smtClean="0"/>
              <a:t>, a. s. 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noProof="0" dirty="0"/>
              <a:t>Address:</a:t>
            </a:r>
          </a:p>
          <a:p>
            <a:pPr lvl="1"/>
            <a:r>
              <a:rPr lang="en-GB" noProof="0" dirty="0" err="1"/>
              <a:t>Radlická</a:t>
            </a:r>
            <a:r>
              <a:rPr lang="en-GB" noProof="0" dirty="0"/>
              <a:t> 333/150</a:t>
            </a:r>
          </a:p>
          <a:p>
            <a:pPr lvl="1"/>
            <a:r>
              <a:rPr lang="en-GB" noProof="0" dirty="0"/>
              <a:t>150 57 Prague 5</a:t>
            </a:r>
          </a:p>
          <a:p>
            <a:pPr lvl="1"/>
            <a:r>
              <a:rPr lang="en-GB" noProof="0" dirty="0"/>
              <a:t>Czech Republic</a:t>
            </a:r>
          </a:p>
          <a:p>
            <a:r>
              <a:rPr lang="en-GB" noProof="0" dirty="0"/>
              <a:t>Telephone:</a:t>
            </a:r>
          </a:p>
          <a:p>
            <a:pPr lvl="1"/>
            <a:r>
              <a:rPr lang="en-GB" noProof="0" dirty="0"/>
              <a:t>+ 420 224 116 852</a:t>
            </a:r>
          </a:p>
          <a:p>
            <a:r>
              <a:rPr lang="en-GB" noProof="0" dirty="0"/>
              <a:t>Email:</a:t>
            </a:r>
          </a:p>
          <a:p>
            <a:pPr lvl="1"/>
            <a:r>
              <a:rPr lang="en-GB" u="sng" noProof="0" dirty="0">
                <a:hlinkClick r:id="rId3"/>
              </a:rPr>
              <a:t>mglajch@csob.cz</a:t>
            </a:r>
            <a:endParaRPr lang="en-GB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7042245" y="1969475"/>
            <a:ext cx="4463385" cy="576262"/>
          </a:xfrm>
        </p:spPr>
        <p:txBody>
          <a:bodyPr/>
          <a:lstStyle/>
          <a:p>
            <a:r>
              <a:rPr lang="en-GB" noProof="0" dirty="0" err="1" smtClean="0"/>
              <a:t>Ing</a:t>
            </a:r>
            <a:r>
              <a:rPr lang="en-GB" noProof="0" dirty="0" smtClean="0"/>
              <a:t>. Mgr. Martin Glajch LL.M.</a:t>
            </a:r>
            <a:endParaRPr lang="en-GB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noProof="0" dirty="0" smtClean="0"/>
              <a:t>Address:</a:t>
            </a:r>
          </a:p>
          <a:p>
            <a:pPr lvl="1"/>
            <a:r>
              <a:rPr lang="en-GB" noProof="0" dirty="0" err="1" smtClean="0"/>
              <a:t>Vietnamská</a:t>
            </a:r>
            <a:r>
              <a:rPr lang="en-GB" noProof="0" dirty="0" smtClean="0"/>
              <a:t> 8/1125</a:t>
            </a:r>
          </a:p>
          <a:p>
            <a:pPr lvl="1"/>
            <a:r>
              <a:rPr lang="en-GB" noProof="0" dirty="0" smtClean="0"/>
              <a:t>160 00 Prague 6</a:t>
            </a:r>
          </a:p>
          <a:p>
            <a:pPr lvl="1"/>
            <a:r>
              <a:rPr lang="en-GB" noProof="0" dirty="0" smtClean="0"/>
              <a:t>Czech Republic</a:t>
            </a:r>
          </a:p>
          <a:p>
            <a:r>
              <a:rPr lang="en-GB" noProof="0" dirty="0" smtClean="0"/>
              <a:t>Telephone:</a:t>
            </a:r>
          </a:p>
          <a:p>
            <a:pPr lvl="1"/>
            <a:r>
              <a:rPr lang="en-GB" noProof="0" dirty="0" smtClean="0"/>
              <a:t>+ 420 731 471 442</a:t>
            </a:r>
          </a:p>
          <a:p>
            <a:r>
              <a:rPr lang="en-GB" noProof="0" dirty="0" smtClean="0"/>
              <a:t>Email:</a:t>
            </a:r>
          </a:p>
          <a:p>
            <a:pPr lvl="1"/>
            <a:r>
              <a:rPr lang="en-GB" u="sng" noProof="0" dirty="0" smtClean="0">
                <a:hlinkClick r:id="rId4"/>
              </a:rPr>
              <a:t>martin.glajch@gmail.com</a:t>
            </a:r>
            <a:endParaRPr lang="en-GB" noProof="0" dirty="0" smtClean="0"/>
          </a:p>
          <a:p>
            <a:pPr marL="457200" lvl="1" indent="0">
              <a:buNone/>
            </a:pPr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2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Introduction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European Market Infrastructure Regulation</a:t>
            </a:r>
          </a:p>
          <a:p>
            <a:r>
              <a:rPr lang="en-GB" noProof="0" dirty="0" smtClean="0"/>
              <a:t>Counterparties</a:t>
            </a:r>
          </a:p>
          <a:p>
            <a:r>
              <a:rPr lang="en-GB" noProof="0" dirty="0" smtClean="0"/>
              <a:t>Obligations</a:t>
            </a:r>
          </a:p>
          <a:p>
            <a:pPr lvl="1"/>
            <a:r>
              <a:rPr lang="en-GB" noProof="0" dirty="0" smtClean="0"/>
              <a:t>Risk mitigation techniques</a:t>
            </a:r>
          </a:p>
          <a:p>
            <a:pPr lvl="1"/>
            <a:r>
              <a:rPr lang="en-GB" noProof="0" dirty="0" smtClean="0"/>
              <a:t>Reporting </a:t>
            </a:r>
          </a:p>
          <a:p>
            <a:pPr lvl="1"/>
            <a:r>
              <a:rPr lang="en-GB" noProof="0" dirty="0" smtClean="0"/>
              <a:t>Clearing</a:t>
            </a:r>
          </a:p>
          <a:p>
            <a:pPr lvl="1"/>
            <a:r>
              <a:rPr lang="en-GB" noProof="0" dirty="0" smtClean="0"/>
              <a:t>Margining</a:t>
            </a:r>
          </a:p>
          <a:p>
            <a:r>
              <a:rPr lang="en-GB" noProof="0" dirty="0" smtClean="0"/>
              <a:t>Local experience in CEE</a:t>
            </a:r>
            <a:endParaRPr lang="en-GB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7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European Market Infrastructure Regulation (EMIR)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EU regulation No. 648/2012, as amended</a:t>
            </a:r>
          </a:p>
          <a:p>
            <a:pPr lvl="1"/>
            <a:r>
              <a:rPr lang="en-GB" noProof="0" dirty="0" smtClean="0"/>
              <a:t>on OTC derivatives, central counterparties and trade repositories</a:t>
            </a:r>
          </a:p>
          <a:p>
            <a:r>
              <a:rPr lang="en-GB" noProof="0" dirty="0" smtClean="0"/>
              <a:t>Effective as of 16 August 2012 </a:t>
            </a:r>
          </a:p>
          <a:p>
            <a:r>
              <a:rPr lang="en-GB" noProof="0" dirty="0" smtClean="0"/>
              <a:t>Directly applicable in all EU member states</a:t>
            </a:r>
          </a:p>
          <a:p>
            <a:r>
              <a:rPr lang="en-GB" noProof="0" dirty="0" smtClean="0"/>
              <a:t>Regulatory technical standards (RTS) </a:t>
            </a:r>
          </a:p>
          <a:p>
            <a:pPr lvl="1"/>
            <a:r>
              <a:rPr lang="en-GB" noProof="0" dirty="0" smtClean="0"/>
              <a:t>developed by the European Securities &amp; Markets Authority (ESMA)</a:t>
            </a:r>
          </a:p>
          <a:p>
            <a:endParaRPr lang="en-GB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5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Counterparties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 smtClean="0"/>
              <a:t>Financial counterparties (FCs)</a:t>
            </a:r>
          </a:p>
          <a:p>
            <a:pPr lvl="1"/>
            <a:r>
              <a:rPr lang="en-GB" noProof="0" dirty="0" smtClean="0"/>
              <a:t>financial institutions authorised or registered in accordance with EU directives</a:t>
            </a:r>
          </a:p>
          <a:p>
            <a:r>
              <a:rPr lang="en-GB" noProof="0" dirty="0" smtClean="0"/>
              <a:t>Non-financial counterparties (NFCs)</a:t>
            </a:r>
          </a:p>
          <a:p>
            <a:pPr lvl="1"/>
            <a:r>
              <a:rPr lang="en-GB" noProof="0" dirty="0" smtClean="0"/>
              <a:t>all undertakings established in the EU which are not FCs</a:t>
            </a:r>
          </a:p>
          <a:p>
            <a:pPr lvl="1"/>
            <a:r>
              <a:rPr lang="en-GB" noProof="0" dirty="0" smtClean="0"/>
              <a:t>NFC+ exceed clearing thresholds</a:t>
            </a:r>
          </a:p>
          <a:p>
            <a:pPr lvl="1"/>
            <a:r>
              <a:rPr lang="en-GB" noProof="0" dirty="0" smtClean="0"/>
              <a:t>NFC- do not exceed clearing thresholds</a:t>
            </a:r>
          </a:p>
          <a:p>
            <a:r>
              <a:rPr lang="en-GB" noProof="0" dirty="0" smtClean="0"/>
              <a:t>Counterparties outside the EU = third country entities (TCEs)</a:t>
            </a:r>
          </a:p>
          <a:p>
            <a:pPr lvl="1"/>
            <a:r>
              <a:rPr lang="en-GB" noProof="0" dirty="0" smtClean="0"/>
              <a:t>may be subject to clearing and risk mitigation obligations </a:t>
            </a:r>
          </a:p>
          <a:p>
            <a:r>
              <a:rPr lang="en-GB" noProof="0" dirty="0" smtClean="0"/>
              <a:t>Exempt</a:t>
            </a:r>
          </a:p>
          <a:p>
            <a:pPr lvl="1"/>
            <a:r>
              <a:rPr lang="en-GB" noProof="0" dirty="0" smtClean="0"/>
              <a:t>EU central banks, public bodies dealing with public debt and BIS</a:t>
            </a:r>
            <a:endParaRPr lang="en-GB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Counterparties - TCEs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Extra-territoriality</a:t>
            </a:r>
          </a:p>
          <a:p>
            <a:pPr lvl="1"/>
            <a:r>
              <a:rPr lang="en-GB" noProof="0" dirty="0" smtClean="0"/>
              <a:t>contracts with direct, substantial and foreseeable effect within EU</a:t>
            </a:r>
          </a:p>
          <a:p>
            <a:pPr lvl="2"/>
            <a:r>
              <a:rPr lang="en-GB" noProof="0" dirty="0" smtClean="0"/>
              <a:t>at least one TCE benefits from guarantee from EU FC </a:t>
            </a:r>
          </a:p>
          <a:p>
            <a:pPr lvl="2"/>
            <a:r>
              <a:rPr lang="en-GB" noProof="0" dirty="0" smtClean="0"/>
              <a:t>two TCEs enter into contract through their branches in EU</a:t>
            </a:r>
          </a:p>
          <a:p>
            <a:pPr lvl="1"/>
            <a:r>
              <a:rPr lang="en-GB" noProof="0" dirty="0" smtClean="0"/>
              <a:t>contracts without clear business rationale or economic justification </a:t>
            </a:r>
          </a:p>
          <a:p>
            <a:r>
              <a:rPr lang="en-GB" noProof="0" dirty="0" smtClean="0"/>
              <a:t>Equivalence</a:t>
            </a:r>
          </a:p>
          <a:p>
            <a:pPr lvl="1"/>
            <a:r>
              <a:rPr lang="en-GB" noProof="0" dirty="0" smtClean="0"/>
              <a:t>TCEs established in equivalent jurisdiction can adhere to rules of that jurisdiction	</a:t>
            </a:r>
          </a:p>
          <a:p>
            <a:pPr lvl="2"/>
            <a:r>
              <a:rPr lang="en-GB" noProof="0" dirty="0" smtClean="0"/>
              <a:t>Australia, Hong Kong, Japan &amp; Singapore</a:t>
            </a:r>
          </a:p>
          <a:p>
            <a:pPr lvl="1"/>
            <a:r>
              <a:rPr lang="en-GB" noProof="0" dirty="0" smtClean="0"/>
              <a:t>TCEs established in non-equivalent jurisdictions must ensure EMIR compliance 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8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Risk mitigation techniques</a:t>
            </a:r>
            <a:br>
              <a:rPr lang="en-GB" noProof="0" dirty="0" smtClean="0"/>
            </a:b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00050"/>
            <a:r>
              <a:rPr lang="en-GB" noProof="0" dirty="0" smtClean="0"/>
              <a:t>Timely confirmations </a:t>
            </a:r>
          </a:p>
          <a:p>
            <a:pPr lvl="1"/>
            <a:r>
              <a:rPr lang="en-GB" noProof="0" dirty="0" smtClean="0"/>
              <a:t>FCs/NFC+ to confirm contract by T+1 &amp; NFC- to confirm contract by T+2</a:t>
            </a:r>
          </a:p>
          <a:p>
            <a:pPr lvl="1"/>
            <a:r>
              <a:rPr lang="en-GB" noProof="0" dirty="0" smtClean="0"/>
              <a:t>FCs to report unconfirmed transactions monthly</a:t>
            </a:r>
          </a:p>
          <a:p>
            <a:r>
              <a:rPr lang="en-GB" noProof="0" dirty="0" smtClean="0"/>
              <a:t>Daily valuation </a:t>
            </a:r>
          </a:p>
          <a:p>
            <a:pPr lvl="1"/>
            <a:r>
              <a:rPr lang="en-GB" noProof="0" dirty="0" smtClean="0"/>
              <a:t>FCs and NFC+ to carry out daily mark-to-market or mark-to-model valuations</a:t>
            </a:r>
          </a:p>
          <a:p>
            <a:r>
              <a:rPr lang="en-GB" noProof="0" dirty="0" smtClean="0"/>
              <a:t>Portfolio </a:t>
            </a:r>
            <a:r>
              <a:rPr lang="en-GB" noProof="0" dirty="0"/>
              <a:t>reconciliation</a:t>
            </a:r>
          </a:p>
          <a:p>
            <a:pPr lvl="1"/>
            <a:r>
              <a:rPr lang="en-GB" noProof="0" dirty="0"/>
              <a:t>FC/NFC+ daily, weekly or quarterly &amp; NFC- quarterly or annually</a:t>
            </a:r>
          </a:p>
          <a:p>
            <a:r>
              <a:rPr lang="en-GB" noProof="0" dirty="0"/>
              <a:t>Portfolio compression </a:t>
            </a:r>
          </a:p>
          <a:p>
            <a:pPr lvl="1"/>
            <a:r>
              <a:rPr lang="en-GB" noProof="0" dirty="0"/>
              <a:t>all </a:t>
            </a:r>
            <a:r>
              <a:rPr lang="en-GB" noProof="0" dirty="0" smtClean="0"/>
              <a:t>counterparties semi-annually </a:t>
            </a:r>
            <a:endParaRPr lang="en-GB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Risk mitigation </a:t>
            </a:r>
            <a:r>
              <a:rPr lang="en-GB" noProof="0" dirty="0" smtClean="0"/>
              <a:t>techniques in CEE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Dispute resolution </a:t>
            </a:r>
          </a:p>
          <a:p>
            <a:pPr lvl="1"/>
            <a:r>
              <a:rPr lang="en-GB" noProof="0" dirty="0" smtClean="0"/>
              <a:t>all counterparties to identify, record, monitor and resolve disputes</a:t>
            </a:r>
          </a:p>
          <a:p>
            <a:pPr lvl="1"/>
            <a:r>
              <a:rPr lang="en-GB" noProof="0" dirty="0" smtClean="0"/>
              <a:t>FCs to report unresolved disputes to competent authority</a:t>
            </a:r>
          </a:p>
          <a:p>
            <a:r>
              <a:rPr lang="en-GB" noProof="0" dirty="0" smtClean="0"/>
              <a:t>Applicable since 15 March 2013 or 15 September 2013</a:t>
            </a:r>
          </a:p>
          <a:p>
            <a:pPr marL="0" indent="0">
              <a:buNone/>
            </a:pPr>
            <a:r>
              <a:rPr lang="en-GB" noProof="0" dirty="0" smtClean="0"/>
              <a:t> </a:t>
            </a:r>
          </a:p>
          <a:p>
            <a:r>
              <a:rPr lang="en-GB" i="1" noProof="0" dirty="0" smtClean="0"/>
              <a:t>Czech Republic</a:t>
            </a:r>
          </a:p>
          <a:p>
            <a:pPr lvl="1"/>
            <a:r>
              <a:rPr lang="en-GB" i="1" noProof="0" dirty="0" smtClean="0"/>
              <a:t>local master agreement amended to provide for risk mitigation obligations</a:t>
            </a:r>
          </a:p>
          <a:p>
            <a:pPr lvl="1"/>
            <a:r>
              <a:rPr lang="en-GB" i="1" noProof="0" dirty="0" smtClean="0"/>
              <a:t>no local protocol similar to 2013 EMIR Portfolio Reconciliation, Dispute Resolution and Disclosure Protocol published by ISDA</a:t>
            </a:r>
            <a:endParaRPr lang="en-GB" noProof="0" dirty="0" smtClean="0"/>
          </a:p>
          <a:p>
            <a:endParaRPr lang="en-GB" noProof="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Reporting obligation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All counterparties</a:t>
            </a:r>
          </a:p>
          <a:p>
            <a:pPr lvl="1"/>
            <a:r>
              <a:rPr lang="en-GB" noProof="0" dirty="0" smtClean="0"/>
              <a:t>delegation to third party is possible but responsibility retained </a:t>
            </a:r>
          </a:p>
          <a:p>
            <a:r>
              <a:rPr lang="en-GB" noProof="0" dirty="0" smtClean="0"/>
              <a:t>All contracts: over-the-counter (OTC) &amp; exchange-traded derivatives (ETD) </a:t>
            </a:r>
          </a:p>
          <a:p>
            <a:pPr lvl="1"/>
            <a:r>
              <a:rPr lang="en-GB" noProof="0" dirty="0" smtClean="0"/>
              <a:t>common data &amp; counterparty data as well as collateral &amp; valuation data</a:t>
            </a:r>
          </a:p>
          <a:p>
            <a:r>
              <a:rPr lang="en-GB" noProof="0" dirty="0" smtClean="0"/>
              <a:t>Applicable since 12 February 2014 and 11 August 2014</a:t>
            </a:r>
          </a:p>
          <a:p>
            <a:pPr lvl="1"/>
            <a:r>
              <a:rPr lang="en-GB" noProof="0" dirty="0" smtClean="0"/>
              <a:t>Frontloading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7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Reporting obligation in CEE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Trade repositories (TR): registered in EU or recognised by EU </a:t>
            </a:r>
          </a:p>
          <a:p>
            <a:pPr lvl="1"/>
            <a:r>
              <a:rPr lang="en-GB" noProof="0" dirty="0" smtClean="0"/>
              <a:t>obligation to report contracts to TR (or to ESMA) by T+1</a:t>
            </a:r>
          </a:p>
          <a:p>
            <a:r>
              <a:rPr lang="en-GB" noProof="0" dirty="0" smtClean="0"/>
              <a:t>Practicalities</a:t>
            </a:r>
          </a:p>
          <a:p>
            <a:pPr lvl="1"/>
            <a:r>
              <a:rPr lang="en-GB" noProof="0" dirty="0" smtClean="0"/>
              <a:t>counterparties should obtain global legal entity identifier (LEI)</a:t>
            </a:r>
          </a:p>
          <a:p>
            <a:pPr lvl="1"/>
            <a:r>
              <a:rPr lang="en-GB" noProof="0" dirty="0" smtClean="0"/>
              <a:t>register with Local Operating Unit (LOU) or pre-LOU</a:t>
            </a:r>
          </a:p>
          <a:p>
            <a:pPr marL="457200" lvl="1" indent="0">
              <a:buNone/>
            </a:pPr>
            <a:endParaRPr lang="en-GB" noProof="0" dirty="0" smtClean="0"/>
          </a:p>
          <a:p>
            <a:r>
              <a:rPr lang="en-GB" i="1" noProof="0" dirty="0" smtClean="0"/>
              <a:t>CEE</a:t>
            </a:r>
          </a:p>
          <a:p>
            <a:pPr lvl="1"/>
            <a:r>
              <a:rPr lang="en-GB" i="1" noProof="0" dirty="0" smtClean="0"/>
              <a:t>no local TR</a:t>
            </a:r>
          </a:p>
          <a:p>
            <a:pPr lvl="1"/>
            <a:r>
              <a:rPr lang="en-GB" i="1" noProof="0" dirty="0" smtClean="0"/>
              <a:t>local pre-LOUs</a:t>
            </a:r>
          </a:p>
          <a:p>
            <a:pPr lvl="1"/>
            <a:endParaRPr lang="en-GB" i="1" noProof="0" dirty="0" smtClean="0"/>
          </a:p>
          <a:p>
            <a:pPr lvl="1"/>
            <a:endParaRPr lang="en-GB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 October 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scientific and research seminar: Current trends of legal regulation of the over-the-counter derivatives market 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1204-7E24-4480-891D-235C7BFFCFE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2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566</TotalTime>
  <Words>1245</Words>
  <Application>Microsoft Office PowerPoint</Application>
  <PresentationFormat>Произвольный</PresentationFormat>
  <Paragraphs>202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Stébla</vt:lpstr>
      <vt:lpstr>Peculiarities of the OTC derivatives regulation model in the EU</vt:lpstr>
      <vt:lpstr>Introduction</vt:lpstr>
      <vt:lpstr>European Market Infrastructure Regulation (EMIR)</vt:lpstr>
      <vt:lpstr>Counterparties</vt:lpstr>
      <vt:lpstr>Counterparties - TCEs</vt:lpstr>
      <vt:lpstr>Risk mitigation techniques </vt:lpstr>
      <vt:lpstr>Risk mitigation techniques in CEE</vt:lpstr>
      <vt:lpstr>Reporting obligation</vt:lpstr>
      <vt:lpstr>Reporting obligation in CEE</vt:lpstr>
      <vt:lpstr>Clearing obligation</vt:lpstr>
      <vt:lpstr>Clearing obligation in CEE</vt:lpstr>
      <vt:lpstr>Margining obligation</vt:lpstr>
      <vt:lpstr>Margining obligation in CEE</vt:lpstr>
      <vt:lpstr>Summary</vt:lpstr>
      <vt:lpstr>Questions &amp; answers</vt:lpstr>
    </vt:vector>
  </TitlesOfParts>
  <Company>KBC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GLAJCH Martin</dc:creator>
  <cp:lastModifiedBy>Пользователь Windows</cp:lastModifiedBy>
  <cp:revision>53</cp:revision>
  <dcterms:created xsi:type="dcterms:W3CDTF">2015-10-12T19:23:41Z</dcterms:created>
  <dcterms:modified xsi:type="dcterms:W3CDTF">2015-10-20T07:21:31Z</dcterms:modified>
</cp:coreProperties>
</file>