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339" r:id="rId2"/>
    <p:sldId id="340" r:id="rId3"/>
    <p:sldId id="341" r:id="rId4"/>
    <p:sldId id="310" r:id="rId5"/>
    <p:sldId id="342" r:id="rId6"/>
    <p:sldId id="258" r:id="rId7"/>
    <p:sldId id="265" r:id="rId8"/>
    <p:sldId id="343" r:id="rId9"/>
    <p:sldId id="328" r:id="rId10"/>
    <p:sldId id="344" r:id="rId11"/>
    <p:sldId id="320" r:id="rId12"/>
    <p:sldId id="321" r:id="rId13"/>
    <p:sldId id="322" r:id="rId14"/>
    <p:sldId id="327" r:id="rId15"/>
    <p:sldId id="315" r:id="rId16"/>
    <p:sldId id="323" r:id="rId17"/>
    <p:sldId id="288" r:id="rId18"/>
    <p:sldId id="289" r:id="rId19"/>
    <p:sldId id="290" r:id="rId20"/>
    <p:sldId id="274" r:id="rId21"/>
    <p:sldId id="313" r:id="rId22"/>
    <p:sldId id="311" r:id="rId23"/>
    <p:sldId id="314" r:id="rId24"/>
    <p:sldId id="280" r:id="rId25"/>
    <p:sldId id="297" r:id="rId26"/>
    <p:sldId id="348" r:id="rId27"/>
    <p:sldId id="330" r:id="rId28"/>
    <p:sldId id="331" r:id="rId29"/>
    <p:sldId id="332" r:id="rId30"/>
    <p:sldId id="334" r:id="rId31"/>
    <p:sldId id="335" r:id="rId32"/>
    <p:sldId id="345"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634" y="-8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AA79C-0A78-DB40-A10C-E93AA8D9D113}" type="doc">
      <dgm:prSet loTypeId="urn:microsoft.com/office/officeart/2009/3/layout/StepUpProcess" loCatId="" qsTypeId="urn:microsoft.com/office/officeart/2005/8/quickstyle/simple4" qsCatId="simple" csTypeId="urn:microsoft.com/office/officeart/2005/8/colors/accent2_2" csCatId="accent2" phldr="1"/>
      <dgm:spPr/>
      <dgm:t>
        <a:bodyPr/>
        <a:lstStyle/>
        <a:p>
          <a:endParaRPr lang="ru-RU"/>
        </a:p>
      </dgm:t>
    </dgm:pt>
    <dgm:pt modelId="{5DA1999A-8CE4-754D-B6AF-358A86BB3899}">
      <dgm:prSet phldrT="[Текст]" custT="1"/>
      <dgm:spPr/>
      <dgm:t>
        <a:bodyPr/>
        <a:lstStyle/>
        <a:p>
          <a:r>
            <a:rPr lang="en-US" sz="1800" b="1" dirty="0" smtClean="0"/>
            <a:t>1890</a:t>
          </a:r>
          <a:r>
            <a:rPr lang="en-US" sz="1800" dirty="0" smtClean="0"/>
            <a:t> </a:t>
          </a:r>
        </a:p>
        <a:p>
          <a:r>
            <a:rPr lang="en-US" sz="2000" dirty="0" smtClean="0"/>
            <a:t>US Sherman Antitrust Act</a:t>
          </a:r>
          <a:endParaRPr lang="ru-RU" sz="2000" dirty="0"/>
        </a:p>
      </dgm:t>
    </dgm:pt>
    <dgm:pt modelId="{4DF5BBEC-16DE-1E4B-99BD-279CFD532B40}" type="parTrans" cxnId="{22EF0659-72EE-4246-B684-7B330CDBD10E}">
      <dgm:prSet/>
      <dgm:spPr/>
      <dgm:t>
        <a:bodyPr/>
        <a:lstStyle/>
        <a:p>
          <a:endParaRPr lang="ru-RU"/>
        </a:p>
      </dgm:t>
    </dgm:pt>
    <dgm:pt modelId="{B0057579-90AE-9140-9ACF-38368FBAD598}" type="sibTrans" cxnId="{22EF0659-72EE-4246-B684-7B330CDBD10E}">
      <dgm:prSet/>
      <dgm:spPr/>
      <dgm:t>
        <a:bodyPr/>
        <a:lstStyle/>
        <a:p>
          <a:endParaRPr lang="ru-RU"/>
        </a:p>
      </dgm:t>
    </dgm:pt>
    <dgm:pt modelId="{A991A57F-AEB2-4C44-A859-9EFDDBC4E88C}">
      <dgm:prSet phldrT="[Текст]" custT="1"/>
      <dgm:spPr/>
      <dgm:t>
        <a:bodyPr/>
        <a:lstStyle/>
        <a:p>
          <a:r>
            <a:rPr lang="en-US" sz="1800" b="1" dirty="0" smtClean="0"/>
            <a:t>1990</a:t>
          </a:r>
          <a:r>
            <a:rPr lang="en-US" sz="1800" dirty="0" smtClean="0"/>
            <a:t>         </a:t>
          </a:r>
          <a:r>
            <a:rPr lang="en-US" sz="2000" dirty="0" smtClean="0"/>
            <a:t>Italy’s Antitrust law</a:t>
          </a:r>
          <a:endParaRPr lang="ru-RU" sz="2000" dirty="0"/>
        </a:p>
      </dgm:t>
    </dgm:pt>
    <dgm:pt modelId="{CC42FDCF-BAD3-0E48-B62E-2DA066983808}" type="parTrans" cxnId="{01964350-CA5B-3643-A631-DDE118C194F3}">
      <dgm:prSet/>
      <dgm:spPr/>
      <dgm:t>
        <a:bodyPr/>
        <a:lstStyle/>
        <a:p>
          <a:endParaRPr lang="ru-RU"/>
        </a:p>
      </dgm:t>
    </dgm:pt>
    <dgm:pt modelId="{6543FBA7-84F1-F141-808C-CF3085D0E2FC}" type="sibTrans" cxnId="{01964350-CA5B-3643-A631-DDE118C194F3}">
      <dgm:prSet/>
      <dgm:spPr/>
      <dgm:t>
        <a:bodyPr/>
        <a:lstStyle/>
        <a:p>
          <a:endParaRPr lang="ru-RU"/>
        </a:p>
      </dgm:t>
    </dgm:pt>
    <dgm:pt modelId="{8B99028F-5BAF-EA40-904B-61C2C40E146E}">
      <dgm:prSet phldrT="[Текст]" custT="1"/>
      <dgm:spPr/>
      <dgm:t>
        <a:bodyPr/>
        <a:lstStyle/>
        <a:p>
          <a:r>
            <a:rPr lang="en-US" sz="1800" b="1" dirty="0" smtClean="0"/>
            <a:t>2001</a:t>
          </a:r>
        </a:p>
        <a:p>
          <a:r>
            <a:rPr lang="en-US" sz="2000" dirty="0" smtClean="0"/>
            <a:t>Antitrust discipline </a:t>
          </a:r>
          <a:r>
            <a:rPr lang="en-US" sz="2000" dirty="0" smtClean="0">
              <a:sym typeface="Wingdings"/>
            </a:rPr>
            <a:t> Italian Constitution</a:t>
          </a:r>
          <a:endParaRPr lang="ru-RU" sz="2000" dirty="0"/>
        </a:p>
      </dgm:t>
    </dgm:pt>
    <dgm:pt modelId="{CEC1C394-6F4D-4943-8F0A-406E436F0F47}" type="parTrans" cxnId="{7AE002EC-7F26-1D45-A819-8FC9935C929C}">
      <dgm:prSet/>
      <dgm:spPr/>
      <dgm:t>
        <a:bodyPr/>
        <a:lstStyle/>
        <a:p>
          <a:endParaRPr lang="ru-RU"/>
        </a:p>
      </dgm:t>
    </dgm:pt>
    <dgm:pt modelId="{D8CB7DA9-FAC5-2142-8507-6E6C0C3E0163}" type="sibTrans" cxnId="{7AE002EC-7F26-1D45-A819-8FC9935C929C}">
      <dgm:prSet/>
      <dgm:spPr/>
      <dgm:t>
        <a:bodyPr/>
        <a:lstStyle/>
        <a:p>
          <a:endParaRPr lang="ru-RU"/>
        </a:p>
      </dgm:t>
    </dgm:pt>
    <dgm:pt modelId="{3AC14F7F-A24C-1D41-B6B3-71CF6B4F950E}" type="pres">
      <dgm:prSet presAssocID="{6EDAA79C-0A78-DB40-A10C-E93AA8D9D113}" presName="rootnode" presStyleCnt="0">
        <dgm:presLayoutVars>
          <dgm:chMax/>
          <dgm:chPref/>
          <dgm:dir/>
          <dgm:animLvl val="lvl"/>
        </dgm:presLayoutVars>
      </dgm:prSet>
      <dgm:spPr/>
      <dgm:t>
        <a:bodyPr/>
        <a:lstStyle/>
        <a:p>
          <a:endParaRPr lang="ru-RU"/>
        </a:p>
      </dgm:t>
    </dgm:pt>
    <dgm:pt modelId="{4A43659C-8ABC-674F-A813-E7BD68332642}" type="pres">
      <dgm:prSet presAssocID="{5DA1999A-8CE4-754D-B6AF-358A86BB3899}" presName="composite" presStyleCnt="0"/>
      <dgm:spPr/>
    </dgm:pt>
    <dgm:pt modelId="{67E2446C-9508-3347-B41F-7963FB77E8A2}" type="pres">
      <dgm:prSet presAssocID="{5DA1999A-8CE4-754D-B6AF-358A86BB3899}" presName="LShape" presStyleLbl="alignNode1" presStyleIdx="0" presStyleCnt="5"/>
      <dgm:spPr/>
    </dgm:pt>
    <dgm:pt modelId="{2E778E30-B83E-8E44-ABE7-72BF14B7B6F8}" type="pres">
      <dgm:prSet presAssocID="{5DA1999A-8CE4-754D-B6AF-358A86BB3899}" presName="ParentText" presStyleLbl="revTx" presStyleIdx="0" presStyleCnt="3">
        <dgm:presLayoutVars>
          <dgm:chMax val="0"/>
          <dgm:chPref val="0"/>
          <dgm:bulletEnabled val="1"/>
        </dgm:presLayoutVars>
      </dgm:prSet>
      <dgm:spPr/>
      <dgm:t>
        <a:bodyPr/>
        <a:lstStyle/>
        <a:p>
          <a:endParaRPr lang="ru-RU"/>
        </a:p>
      </dgm:t>
    </dgm:pt>
    <dgm:pt modelId="{F4EF1368-4EBB-9C4B-AECD-8843A138CC32}" type="pres">
      <dgm:prSet presAssocID="{5DA1999A-8CE4-754D-B6AF-358A86BB3899}" presName="Triangle" presStyleLbl="alignNode1" presStyleIdx="1" presStyleCnt="5"/>
      <dgm:spPr/>
    </dgm:pt>
    <dgm:pt modelId="{ABDFAD2B-DC2C-A344-BFF7-B15EA3B5E154}" type="pres">
      <dgm:prSet presAssocID="{B0057579-90AE-9140-9ACF-38368FBAD598}" presName="sibTrans" presStyleCnt="0"/>
      <dgm:spPr/>
    </dgm:pt>
    <dgm:pt modelId="{A949258C-7E0C-5C4A-9C62-FA034D21A08B}" type="pres">
      <dgm:prSet presAssocID="{B0057579-90AE-9140-9ACF-38368FBAD598}" presName="space" presStyleCnt="0"/>
      <dgm:spPr/>
    </dgm:pt>
    <dgm:pt modelId="{D1169242-97DF-5646-83BA-5C907653BD9F}" type="pres">
      <dgm:prSet presAssocID="{A991A57F-AEB2-4C44-A859-9EFDDBC4E88C}" presName="composite" presStyleCnt="0"/>
      <dgm:spPr/>
    </dgm:pt>
    <dgm:pt modelId="{A57F5873-1A4E-3B47-9CC6-46D716AC70F7}" type="pres">
      <dgm:prSet presAssocID="{A991A57F-AEB2-4C44-A859-9EFDDBC4E88C}" presName="LShape" presStyleLbl="alignNode1" presStyleIdx="2" presStyleCnt="5"/>
      <dgm:spPr/>
    </dgm:pt>
    <dgm:pt modelId="{0D7DFD75-1EEC-C14C-B5FA-9D97DF7D82B0}" type="pres">
      <dgm:prSet presAssocID="{A991A57F-AEB2-4C44-A859-9EFDDBC4E88C}" presName="ParentText" presStyleLbl="revTx" presStyleIdx="1" presStyleCnt="3">
        <dgm:presLayoutVars>
          <dgm:chMax val="0"/>
          <dgm:chPref val="0"/>
          <dgm:bulletEnabled val="1"/>
        </dgm:presLayoutVars>
      </dgm:prSet>
      <dgm:spPr/>
      <dgm:t>
        <a:bodyPr/>
        <a:lstStyle/>
        <a:p>
          <a:endParaRPr lang="ru-RU"/>
        </a:p>
      </dgm:t>
    </dgm:pt>
    <dgm:pt modelId="{B4C42F34-78CE-7042-A83A-22A538858735}" type="pres">
      <dgm:prSet presAssocID="{A991A57F-AEB2-4C44-A859-9EFDDBC4E88C}" presName="Triangle" presStyleLbl="alignNode1" presStyleIdx="3" presStyleCnt="5"/>
      <dgm:spPr/>
    </dgm:pt>
    <dgm:pt modelId="{4C1E3D74-1CC0-8B41-AE4E-2DDBFAAD162A}" type="pres">
      <dgm:prSet presAssocID="{6543FBA7-84F1-F141-808C-CF3085D0E2FC}" presName="sibTrans" presStyleCnt="0"/>
      <dgm:spPr/>
    </dgm:pt>
    <dgm:pt modelId="{C7C8B9CE-8430-2441-AE29-F432AD923EAB}" type="pres">
      <dgm:prSet presAssocID="{6543FBA7-84F1-F141-808C-CF3085D0E2FC}" presName="space" presStyleCnt="0"/>
      <dgm:spPr/>
    </dgm:pt>
    <dgm:pt modelId="{CEA00EF9-46A2-894E-A30D-BF1A9CD5B948}" type="pres">
      <dgm:prSet presAssocID="{8B99028F-5BAF-EA40-904B-61C2C40E146E}" presName="composite" presStyleCnt="0"/>
      <dgm:spPr/>
    </dgm:pt>
    <dgm:pt modelId="{87BFB619-497C-B547-B8BB-C50218E23D91}" type="pres">
      <dgm:prSet presAssocID="{8B99028F-5BAF-EA40-904B-61C2C40E146E}" presName="LShape" presStyleLbl="alignNode1" presStyleIdx="4" presStyleCnt="5"/>
      <dgm:spPr/>
    </dgm:pt>
    <dgm:pt modelId="{89DE6B8E-4339-4C45-9095-D0627AFF52D3}" type="pres">
      <dgm:prSet presAssocID="{8B99028F-5BAF-EA40-904B-61C2C40E146E}" presName="ParentText" presStyleLbl="revTx" presStyleIdx="2" presStyleCnt="3">
        <dgm:presLayoutVars>
          <dgm:chMax val="0"/>
          <dgm:chPref val="0"/>
          <dgm:bulletEnabled val="1"/>
        </dgm:presLayoutVars>
      </dgm:prSet>
      <dgm:spPr/>
      <dgm:t>
        <a:bodyPr/>
        <a:lstStyle/>
        <a:p>
          <a:endParaRPr lang="ru-RU"/>
        </a:p>
      </dgm:t>
    </dgm:pt>
  </dgm:ptLst>
  <dgm:cxnLst>
    <dgm:cxn modelId="{FBA7A1C9-4B24-6648-B1CC-A1CE789E3AE3}" type="presOf" srcId="{5DA1999A-8CE4-754D-B6AF-358A86BB3899}" destId="{2E778E30-B83E-8E44-ABE7-72BF14B7B6F8}" srcOrd="0" destOrd="0" presId="urn:microsoft.com/office/officeart/2009/3/layout/StepUpProcess"/>
    <dgm:cxn modelId="{CAD18740-C311-5147-B8A1-FBC86D1F0AE1}" type="presOf" srcId="{A991A57F-AEB2-4C44-A859-9EFDDBC4E88C}" destId="{0D7DFD75-1EEC-C14C-B5FA-9D97DF7D82B0}" srcOrd="0" destOrd="0" presId="urn:microsoft.com/office/officeart/2009/3/layout/StepUpProcess"/>
    <dgm:cxn modelId="{9674181E-C6E2-B540-BF80-7D5099793845}" type="presOf" srcId="{6EDAA79C-0A78-DB40-A10C-E93AA8D9D113}" destId="{3AC14F7F-A24C-1D41-B6B3-71CF6B4F950E}" srcOrd="0" destOrd="0" presId="urn:microsoft.com/office/officeart/2009/3/layout/StepUpProcess"/>
    <dgm:cxn modelId="{01964350-CA5B-3643-A631-DDE118C194F3}" srcId="{6EDAA79C-0A78-DB40-A10C-E93AA8D9D113}" destId="{A991A57F-AEB2-4C44-A859-9EFDDBC4E88C}" srcOrd="1" destOrd="0" parTransId="{CC42FDCF-BAD3-0E48-B62E-2DA066983808}" sibTransId="{6543FBA7-84F1-F141-808C-CF3085D0E2FC}"/>
    <dgm:cxn modelId="{7AE002EC-7F26-1D45-A819-8FC9935C929C}" srcId="{6EDAA79C-0A78-DB40-A10C-E93AA8D9D113}" destId="{8B99028F-5BAF-EA40-904B-61C2C40E146E}" srcOrd="2" destOrd="0" parTransId="{CEC1C394-6F4D-4943-8F0A-406E436F0F47}" sibTransId="{D8CB7DA9-FAC5-2142-8507-6E6C0C3E0163}"/>
    <dgm:cxn modelId="{22EF0659-72EE-4246-B684-7B330CDBD10E}" srcId="{6EDAA79C-0A78-DB40-A10C-E93AA8D9D113}" destId="{5DA1999A-8CE4-754D-B6AF-358A86BB3899}" srcOrd="0" destOrd="0" parTransId="{4DF5BBEC-16DE-1E4B-99BD-279CFD532B40}" sibTransId="{B0057579-90AE-9140-9ACF-38368FBAD598}"/>
    <dgm:cxn modelId="{5111BC03-DAB1-D240-995B-3BDEF0147588}" type="presOf" srcId="{8B99028F-5BAF-EA40-904B-61C2C40E146E}" destId="{89DE6B8E-4339-4C45-9095-D0627AFF52D3}" srcOrd="0" destOrd="0" presId="urn:microsoft.com/office/officeart/2009/3/layout/StepUpProcess"/>
    <dgm:cxn modelId="{750A64F0-0ABB-A042-863B-B990BE27569B}" type="presParOf" srcId="{3AC14F7F-A24C-1D41-B6B3-71CF6B4F950E}" destId="{4A43659C-8ABC-674F-A813-E7BD68332642}" srcOrd="0" destOrd="0" presId="urn:microsoft.com/office/officeart/2009/3/layout/StepUpProcess"/>
    <dgm:cxn modelId="{8DB6AF2B-5DF7-CC4E-BB95-95C417B391A8}" type="presParOf" srcId="{4A43659C-8ABC-674F-A813-E7BD68332642}" destId="{67E2446C-9508-3347-B41F-7963FB77E8A2}" srcOrd="0" destOrd="0" presId="urn:microsoft.com/office/officeart/2009/3/layout/StepUpProcess"/>
    <dgm:cxn modelId="{CD614CAB-9AF7-1143-8B47-7C3E8B86C145}" type="presParOf" srcId="{4A43659C-8ABC-674F-A813-E7BD68332642}" destId="{2E778E30-B83E-8E44-ABE7-72BF14B7B6F8}" srcOrd="1" destOrd="0" presId="urn:microsoft.com/office/officeart/2009/3/layout/StepUpProcess"/>
    <dgm:cxn modelId="{CEFF72F2-EDC4-2B4E-91E4-2A94BB409853}" type="presParOf" srcId="{4A43659C-8ABC-674F-A813-E7BD68332642}" destId="{F4EF1368-4EBB-9C4B-AECD-8843A138CC32}" srcOrd="2" destOrd="0" presId="urn:microsoft.com/office/officeart/2009/3/layout/StepUpProcess"/>
    <dgm:cxn modelId="{32C63B6A-C478-AC42-9B7F-25D32B1E7480}" type="presParOf" srcId="{3AC14F7F-A24C-1D41-B6B3-71CF6B4F950E}" destId="{ABDFAD2B-DC2C-A344-BFF7-B15EA3B5E154}" srcOrd="1" destOrd="0" presId="urn:microsoft.com/office/officeart/2009/3/layout/StepUpProcess"/>
    <dgm:cxn modelId="{1EBC8277-AE99-314B-A482-17AC188D7DCE}" type="presParOf" srcId="{ABDFAD2B-DC2C-A344-BFF7-B15EA3B5E154}" destId="{A949258C-7E0C-5C4A-9C62-FA034D21A08B}" srcOrd="0" destOrd="0" presId="urn:microsoft.com/office/officeart/2009/3/layout/StepUpProcess"/>
    <dgm:cxn modelId="{5FBB2F6A-2495-6F4F-946F-DF211615D96D}" type="presParOf" srcId="{3AC14F7F-A24C-1D41-B6B3-71CF6B4F950E}" destId="{D1169242-97DF-5646-83BA-5C907653BD9F}" srcOrd="2" destOrd="0" presId="urn:microsoft.com/office/officeart/2009/3/layout/StepUpProcess"/>
    <dgm:cxn modelId="{F7B61F78-8679-6D44-9E61-7BB7F63FC58D}" type="presParOf" srcId="{D1169242-97DF-5646-83BA-5C907653BD9F}" destId="{A57F5873-1A4E-3B47-9CC6-46D716AC70F7}" srcOrd="0" destOrd="0" presId="urn:microsoft.com/office/officeart/2009/3/layout/StepUpProcess"/>
    <dgm:cxn modelId="{6CAC2D2D-0C83-0E4E-A29F-7960CB6568FC}" type="presParOf" srcId="{D1169242-97DF-5646-83BA-5C907653BD9F}" destId="{0D7DFD75-1EEC-C14C-B5FA-9D97DF7D82B0}" srcOrd="1" destOrd="0" presId="urn:microsoft.com/office/officeart/2009/3/layout/StepUpProcess"/>
    <dgm:cxn modelId="{B1C2DC5C-39E7-C745-9029-3422174FAA0C}" type="presParOf" srcId="{D1169242-97DF-5646-83BA-5C907653BD9F}" destId="{B4C42F34-78CE-7042-A83A-22A538858735}" srcOrd="2" destOrd="0" presId="urn:microsoft.com/office/officeart/2009/3/layout/StepUpProcess"/>
    <dgm:cxn modelId="{AAF528CB-8D53-C44C-AF04-459FE1CC6BAB}" type="presParOf" srcId="{3AC14F7F-A24C-1D41-B6B3-71CF6B4F950E}" destId="{4C1E3D74-1CC0-8B41-AE4E-2DDBFAAD162A}" srcOrd="3" destOrd="0" presId="urn:microsoft.com/office/officeart/2009/3/layout/StepUpProcess"/>
    <dgm:cxn modelId="{24885137-8F64-1B4B-9B11-E457BF1BFD1F}" type="presParOf" srcId="{4C1E3D74-1CC0-8B41-AE4E-2DDBFAAD162A}" destId="{C7C8B9CE-8430-2441-AE29-F432AD923EAB}" srcOrd="0" destOrd="0" presId="urn:microsoft.com/office/officeart/2009/3/layout/StepUpProcess"/>
    <dgm:cxn modelId="{CCA6DADA-A4DC-A447-BAEC-3EE98BE64C1F}" type="presParOf" srcId="{3AC14F7F-A24C-1D41-B6B3-71CF6B4F950E}" destId="{CEA00EF9-46A2-894E-A30D-BF1A9CD5B948}" srcOrd="4" destOrd="0" presId="urn:microsoft.com/office/officeart/2009/3/layout/StepUpProcess"/>
    <dgm:cxn modelId="{7FCBF09B-0199-CD4F-9ED1-C19280C38C87}" type="presParOf" srcId="{CEA00EF9-46A2-894E-A30D-BF1A9CD5B948}" destId="{87BFB619-497C-B547-B8BB-C50218E23D91}" srcOrd="0" destOrd="0" presId="urn:microsoft.com/office/officeart/2009/3/layout/StepUpProcess"/>
    <dgm:cxn modelId="{39E8E8E3-A6AE-9F44-9AB7-F8FA8E62897A}" type="presParOf" srcId="{CEA00EF9-46A2-894E-A30D-BF1A9CD5B948}" destId="{89DE6B8E-4339-4C45-9095-D0627AFF52D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557AD-D8A5-B740-9D20-DE4F66C801D7}" type="doc">
      <dgm:prSet loTypeId="urn:microsoft.com/office/officeart/2008/layout/LinedList" loCatId="" qsTypeId="urn:microsoft.com/office/officeart/2005/8/quickstyle/simple4" qsCatId="simple" csTypeId="urn:microsoft.com/office/officeart/2005/8/colors/accent2_2" csCatId="accent2" phldr="1"/>
      <dgm:spPr/>
      <dgm:t>
        <a:bodyPr/>
        <a:lstStyle/>
        <a:p>
          <a:endParaRPr lang="ru-RU"/>
        </a:p>
      </dgm:t>
    </dgm:pt>
    <dgm:pt modelId="{99222B79-7D22-6949-A167-768C5C9FD0FE}">
      <dgm:prSet custT="1"/>
      <dgm:spPr/>
      <dgm:t>
        <a:bodyPr/>
        <a:lstStyle/>
        <a:p>
          <a:pPr rtl="0"/>
          <a:r>
            <a:rPr lang="it-IT" sz="3800" dirty="0" err="1" smtClean="0"/>
            <a:t>Italian</a:t>
          </a:r>
          <a:r>
            <a:rPr lang="it-IT" sz="3800" dirty="0" smtClean="0"/>
            <a:t> antitrust law </a:t>
          </a:r>
          <a:r>
            <a:rPr lang="it-IT" sz="3800" dirty="0" err="1" smtClean="0"/>
            <a:t>is</a:t>
          </a:r>
          <a:r>
            <a:rPr lang="it-IT" sz="3800" dirty="0" smtClean="0"/>
            <a:t> a story of success</a:t>
          </a:r>
          <a:endParaRPr lang="ru-RU" sz="3800" dirty="0"/>
        </a:p>
      </dgm:t>
    </dgm:pt>
    <dgm:pt modelId="{DB15372F-68EC-534A-B6E6-AEF507921BEE}" type="parTrans" cxnId="{A712DC76-805C-AE4A-907A-FAEF0FD197D8}">
      <dgm:prSet/>
      <dgm:spPr/>
      <dgm:t>
        <a:bodyPr/>
        <a:lstStyle/>
        <a:p>
          <a:endParaRPr lang="ru-RU"/>
        </a:p>
      </dgm:t>
    </dgm:pt>
    <dgm:pt modelId="{CE7C7509-E87D-394A-945C-3F130F66C176}" type="sibTrans" cxnId="{A712DC76-805C-AE4A-907A-FAEF0FD197D8}">
      <dgm:prSet/>
      <dgm:spPr/>
      <dgm:t>
        <a:bodyPr/>
        <a:lstStyle/>
        <a:p>
          <a:endParaRPr lang="ru-RU"/>
        </a:p>
      </dgm:t>
    </dgm:pt>
    <dgm:pt modelId="{CE28E1C7-6A79-0B44-BEE7-9DDB11AA844A}">
      <dgm:prSet custT="1"/>
      <dgm:spPr/>
      <dgm:t>
        <a:bodyPr/>
        <a:lstStyle/>
        <a:p>
          <a:pPr rtl="0"/>
          <a:r>
            <a:rPr lang="it-IT" sz="1900" dirty="0" smtClean="0"/>
            <a:t>Italy was the first EU country to pass an antitrust law fully in </a:t>
          </a:r>
          <a:r>
            <a:rPr lang="it-IT" sz="1900" b="1" dirty="0" smtClean="0"/>
            <a:t>accordance with the EU regulations </a:t>
          </a:r>
          <a:r>
            <a:rPr lang="it-IT" sz="1900" dirty="0" smtClean="0"/>
            <a:t>in the field</a:t>
          </a:r>
          <a:endParaRPr lang="it-IT" sz="1900" dirty="0"/>
        </a:p>
      </dgm:t>
    </dgm:pt>
    <dgm:pt modelId="{634E086C-0237-B54E-A525-7A869191A35C}" type="parTrans" cxnId="{27A979C8-73D4-0148-90E6-9620BDD466EF}">
      <dgm:prSet/>
      <dgm:spPr/>
      <dgm:t>
        <a:bodyPr/>
        <a:lstStyle/>
        <a:p>
          <a:endParaRPr lang="ru-RU"/>
        </a:p>
      </dgm:t>
    </dgm:pt>
    <dgm:pt modelId="{5D6A5E7A-34FA-B446-973F-119E30E3F92C}" type="sibTrans" cxnId="{27A979C8-73D4-0148-90E6-9620BDD466EF}">
      <dgm:prSet/>
      <dgm:spPr/>
      <dgm:t>
        <a:bodyPr/>
        <a:lstStyle/>
        <a:p>
          <a:endParaRPr lang="ru-RU"/>
        </a:p>
      </dgm:t>
    </dgm:pt>
    <dgm:pt modelId="{B16AE991-6917-A347-AFAC-F4CF163936EF}">
      <dgm:prSet custT="1"/>
      <dgm:spPr/>
      <dgm:t>
        <a:bodyPr/>
        <a:lstStyle/>
        <a:p>
          <a:pPr rtl="0"/>
          <a:r>
            <a:rPr lang="it-IT" sz="1900" dirty="0" smtClean="0"/>
            <a:t>The law not only prevents anti-competitive behaviour, but it renders </a:t>
          </a:r>
          <a:r>
            <a:rPr lang="it-IT" sz="1900" b="1" dirty="0" smtClean="0"/>
            <a:t>competition a priority public policy aim </a:t>
          </a:r>
          <a:r>
            <a:rPr lang="it-IT" sz="1900" dirty="0" smtClean="0"/>
            <a:t>in Italy</a:t>
          </a:r>
          <a:endParaRPr lang="it-IT" sz="1900" dirty="0"/>
        </a:p>
      </dgm:t>
    </dgm:pt>
    <dgm:pt modelId="{C580075C-953C-6A45-A9F8-A8B1E3D3AED7}" type="parTrans" cxnId="{98F943BD-A4C4-544A-B6EF-DB51D4D9ACCA}">
      <dgm:prSet/>
      <dgm:spPr/>
      <dgm:t>
        <a:bodyPr/>
        <a:lstStyle/>
        <a:p>
          <a:endParaRPr lang="ru-RU"/>
        </a:p>
      </dgm:t>
    </dgm:pt>
    <dgm:pt modelId="{8D520873-96C8-5447-BFAC-80C64179DC74}" type="sibTrans" cxnId="{98F943BD-A4C4-544A-B6EF-DB51D4D9ACCA}">
      <dgm:prSet/>
      <dgm:spPr/>
      <dgm:t>
        <a:bodyPr/>
        <a:lstStyle/>
        <a:p>
          <a:endParaRPr lang="ru-RU"/>
        </a:p>
      </dgm:t>
    </dgm:pt>
    <dgm:pt modelId="{4FE295CD-134B-6446-B729-C90AC80383CC}">
      <dgm:prSet custT="1"/>
      <dgm:spPr/>
      <dgm:t>
        <a:bodyPr/>
        <a:lstStyle/>
        <a:p>
          <a:pPr rtl="0"/>
          <a:r>
            <a:rPr lang="en-US" sz="1900" dirty="0" smtClean="0"/>
            <a:t>It compels the Italian legal system to interpret Italian antitrust norms </a:t>
          </a:r>
          <a:r>
            <a:rPr lang="en-US" sz="1900" b="1" dirty="0" smtClean="0"/>
            <a:t>according to EU principles</a:t>
          </a:r>
          <a:endParaRPr lang="en-US" sz="1900" b="1" dirty="0"/>
        </a:p>
      </dgm:t>
    </dgm:pt>
    <dgm:pt modelId="{9F432D69-5D8C-4D4F-8638-84B0999B4C3E}" type="parTrans" cxnId="{B4BB6B52-44FA-3E47-BC33-7C3090495075}">
      <dgm:prSet/>
      <dgm:spPr/>
      <dgm:t>
        <a:bodyPr/>
        <a:lstStyle/>
        <a:p>
          <a:endParaRPr lang="ru-RU"/>
        </a:p>
      </dgm:t>
    </dgm:pt>
    <dgm:pt modelId="{326FADDF-D1CC-CF4C-B0C5-A65E6BDAB985}" type="sibTrans" cxnId="{B4BB6B52-44FA-3E47-BC33-7C3090495075}">
      <dgm:prSet/>
      <dgm:spPr/>
      <dgm:t>
        <a:bodyPr/>
        <a:lstStyle/>
        <a:p>
          <a:endParaRPr lang="ru-RU"/>
        </a:p>
      </dgm:t>
    </dgm:pt>
    <dgm:pt modelId="{BE70A2AD-5116-7341-8F8B-A355887BE83C}">
      <dgm:prSet custT="1"/>
      <dgm:spPr/>
      <dgm:t>
        <a:bodyPr/>
        <a:lstStyle/>
        <a:p>
          <a:pPr rtl="0"/>
          <a:r>
            <a:rPr lang="en-US" sz="1900" dirty="0" smtClean="0"/>
            <a:t>It establishes an independent </a:t>
          </a:r>
          <a:r>
            <a:rPr lang="en-US" sz="1900" b="1" dirty="0" smtClean="0"/>
            <a:t>Antitrust Authority </a:t>
          </a:r>
          <a:r>
            <a:rPr lang="en-US" sz="1900" dirty="0" smtClean="0"/>
            <a:t>(Autorità Garante della Concorrenza e del Mercato - </a:t>
          </a:r>
          <a:r>
            <a:rPr lang="en-US" sz="1900" b="1" dirty="0" smtClean="0"/>
            <a:t>AG</a:t>
          </a:r>
          <a:r>
            <a:rPr lang="ru-RU" sz="1900" b="1" dirty="0" smtClean="0"/>
            <a:t>С</a:t>
          </a:r>
          <a:r>
            <a:rPr lang="en-US" sz="1900" b="1" dirty="0" smtClean="0"/>
            <a:t>M</a:t>
          </a:r>
          <a:r>
            <a:rPr lang="en-US" sz="1900" dirty="0" smtClean="0"/>
            <a:t>) that enforces the law </a:t>
          </a:r>
          <a:endParaRPr lang="en-US" sz="1900" dirty="0"/>
        </a:p>
      </dgm:t>
    </dgm:pt>
    <dgm:pt modelId="{7D120096-7740-444B-A800-6E1B36E330A8}" type="parTrans" cxnId="{18699DC3-DCC2-E44C-BE03-A40A5B851A5E}">
      <dgm:prSet/>
      <dgm:spPr/>
      <dgm:t>
        <a:bodyPr/>
        <a:lstStyle/>
        <a:p>
          <a:endParaRPr lang="ru-RU"/>
        </a:p>
      </dgm:t>
    </dgm:pt>
    <dgm:pt modelId="{3F863DF7-5677-B840-8128-DF8B941F637B}" type="sibTrans" cxnId="{18699DC3-DCC2-E44C-BE03-A40A5B851A5E}">
      <dgm:prSet/>
      <dgm:spPr/>
      <dgm:t>
        <a:bodyPr/>
        <a:lstStyle/>
        <a:p>
          <a:endParaRPr lang="ru-RU"/>
        </a:p>
      </dgm:t>
    </dgm:pt>
    <dgm:pt modelId="{ECBDEF3F-A500-9E42-931A-80679A3C5930}">
      <dgm:prSet custT="1"/>
      <dgm:spPr/>
      <dgm:t>
        <a:bodyPr/>
        <a:lstStyle/>
        <a:p>
          <a:pPr rtl="0"/>
          <a:r>
            <a:rPr lang="en-US" sz="1900" dirty="0" smtClean="0"/>
            <a:t>The Authority was given the power to voluntarily participate in the </a:t>
          </a:r>
          <a:r>
            <a:rPr lang="en-US" sz="1900" b="1" dirty="0" smtClean="0"/>
            <a:t>legislative process </a:t>
          </a:r>
          <a:r>
            <a:rPr lang="en-US" sz="1900" dirty="0" smtClean="0"/>
            <a:t>without any request made by the government or other bodies (as it was the case in France with the Conseil de la concurrence) </a:t>
          </a:r>
          <a:endParaRPr lang="en-US" sz="1900" dirty="0"/>
        </a:p>
      </dgm:t>
    </dgm:pt>
    <dgm:pt modelId="{041B29DF-B103-C14A-939C-034FE2B7EC13}" type="parTrans" cxnId="{6F9274C7-7B47-3146-BE1F-3786E8C29173}">
      <dgm:prSet/>
      <dgm:spPr/>
      <dgm:t>
        <a:bodyPr/>
        <a:lstStyle/>
        <a:p>
          <a:endParaRPr lang="ru-RU"/>
        </a:p>
      </dgm:t>
    </dgm:pt>
    <dgm:pt modelId="{F0E61CC4-0C9A-0F41-87F5-E9479188BFDD}" type="sibTrans" cxnId="{6F9274C7-7B47-3146-BE1F-3786E8C29173}">
      <dgm:prSet/>
      <dgm:spPr/>
      <dgm:t>
        <a:bodyPr/>
        <a:lstStyle/>
        <a:p>
          <a:endParaRPr lang="ru-RU"/>
        </a:p>
      </dgm:t>
    </dgm:pt>
    <dgm:pt modelId="{7FCDCEF9-D955-0F4D-80DC-66A81A77BDAE}" type="pres">
      <dgm:prSet presAssocID="{CD5557AD-D8A5-B740-9D20-DE4F66C801D7}" presName="vert0" presStyleCnt="0">
        <dgm:presLayoutVars>
          <dgm:dir/>
          <dgm:animOne val="branch"/>
          <dgm:animLvl val="lvl"/>
        </dgm:presLayoutVars>
      </dgm:prSet>
      <dgm:spPr/>
      <dgm:t>
        <a:bodyPr/>
        <a:lstStyle/>
        <a:p>
          <a:endParaRPr lang="ru-RU"/>
        </a:p>
      </dgm:t>
    </dgm:pt>
    <dgm:pt modelId="{DC97D8B1-E756-BA46-B298-53F56F1E19FE}" type="pres">
      <dgm:prSet presAssocID="{99222B79-7D22-6949-A167-768C5C9FD0FE}" presName="thickLine" presStyleLbl="alignNode1" presStyleIdx="0" presStyleCnt="1"/>
      <dgm:spPr/>
    </dgm:pt>
    <dgm:pt modelId="{84922278-F0BA-6641-886B-B3C357BF9E9B}" type="pres">
      <dgm:prSet presAssocID="{99222B79-7D22-6949-A167-768C5C9FD0FE}" presName="horz1" presStyleCnt="0"/>
      <dgm:spPr/>
    </dgm:pt>
    <dgm:pt modelId="{D2441BA6-8DF7-7944-9D7B-F73E17770BED}" type="pres">
      <dgm:prSet presAssocID="{99222B79-7D22-6949-A167-768C5C9FD0FE}" presName="tx1" presStyleLbl="revTx" presStyleIdx="0" presStyleCnt="6" custScaleX="121009"/>
      <dgm:spPr/>
      <dgm:t>
        <a:bodyPr/>
        <a:lstStyle/>
        <a:p>
          <a:endParaRPr lang="ru-RU"/>
        </a:p>
      </dgm:t>
    </dgm:pt>
    <dgm:pt modelId="{732D471B-7267-FE4E-9C3F-10E7FE5B7606}" type="pres">
      <dgm:prSet presAssocID="{99222B79-7D22-6949-A167-768C5C9FD0FE}" presName="vert1" presStyleCnt="0"/>
      <dgm:spPr/>
    </dgm:pt>
    <dgm:pt modelId="{DF274B89-1366-E240-A1C8-919D2070045C}" type="pres">
      <dgm:prSet presAssocID="{CE28E1C7-6A79-0B44-BEE7-9DDB11AA844A}" presName="vertSpace2a" presStyleCnt="0"/>
      <dgm:spPr/>
    </dgm:pt>
    <dgm:pt modelId="{993C77B2-B5C5-A049-AED4-6EFCBC7B3356}" type="pres">
      <dgm:prSet presAssocID="{CE28E1C7-6A79-0B44-BEE7-9DDB11AA844A}" presName="horz2" presStyleCnt="0"/>
      <dgm:spPr/>
    </dgm:pt>
    <dgm:pt modelId="{E375C144-F357-4A49-8409-2C6EB32B32B6}" type="pres">
      <dgm:prSet presAssocID="{CE28E1C7-6A79-0B44-BEE7-9DDB11AA844A}" presName="horzSpace2" presStyleCnt="0"/>
      <dgm:spPr/>
    </dgm:pt>
    <dgm:pt modelId="{2224597B-ABCB-B749-B6DA-A4D48A996844}" type="pres">
      <dgm:prSet presAssocID="{CE28E1C7-6A79-0B44-BEE7-9DDB11AA844A}" presName="tx2" presStyleLbl="revTx" presStyleIdx="1" presStyleCnt="6"/>
      <dgm:spPr/>
      <dgm:t>
        <a:bodyPr/>
        <a:lstStyle/>
        <a:p>
          <a:endParaRPr lang="ru-RU"/>
        </a:p>
      </dgm:t>
    </dgm:pt>
    <dgm:pt modelId="{09B22D5C-18D9-A545-8202-9D05CC446126}" type="pres">
      <dgm:prSet presAssocID="{CE28E1C7-6A79-0B44-BEE7-9DDB11AA844A}" presName="vert2" presStyleCnt="0"/>
      <dgm:spPr/>
    </dgm:pt>
    <dgm:pt modelId="{4FB5DF23-6FD2-7B4E-84B4-5BD004CF459A}" type="pres">
      <dgm:prSet presAssocID="{CE28E1C7-6A79-0B44-BEE7-9DDB11AA844A}" presName="thinLine2b" presStyleLbl="callout" presStyleIdx="0" presStyleCnt="5"/>
      <dgm:spPr/>
    </dgm:pt>
    <dgm:pt modelId="{2D086EB1-3D4A-6F40-9B63-EEF945EC8BA4}" type="pres">
      <dgm:prSet presAssocID="{CE28E1C7-6A79-0B44-BEE7-9DDB11AA844A}" presName="vertSpace2b" presStyleCnt="0"/>
      <dgm:spPr/>
    </dgm:pt>
    <dgm:pt modelId="{F354B077-651A-674E-A9F3-E5BC6C1691E1}" type="pres">
      <dgm:prSet presAssocID="{B16AE991-6917-A347-AFAC-F4CF163936EF}" presName="horz2" presStyleCnt="0"/>
      <dgm:spPr/>
    </dgm:pt>
    <dgm:pt modelId="{D95DE4CF-C784-714E-8E84-119AC6FEABB4}" type="pres">
      <dgm:prSet presAssocID="{B16AE991-6917-A347-AFAC-F4CF163936EF}" presName="horzSpace2" presStyleCnt="0"/>
      <dgm:spPr/>
    </dgm:pt>
    <dgm:pt modelId="{EA08D97E-C2B7-DB42-925F-4FE366BAB22B}" type="pres">
      <dgm:prSet presAssocID="{B16AE991-6917-A347-AFAC-F4CF163936EF}" presName="tx2" presStyleLbl="revTx" presStyleIdx="2" presStyleCnt="6"/>
      <dgm:spPr/>
      <dgm:t>
        <a:bodyPr/>
        <a:lstStyle/>
        <a:p>
          <a:endParaRPr lang="ru-RU"/>
        </a:p>
      </dgm:t>
    </dgm:pt>
    <dgm:pt modelId="{769DDF69-013D-6243-B75B-F253A5C9849F}" type="pres">
      <dgm:prSet presAssocID="{B16AE991-6917-A347-AFAC-F4CF163936EF}" presName="vert2" presStyleCnt="0"/>
      <dgm:spPr/>
    </dgm:pt>
    <dgm:pt modelId="{F8B694A6-B7A5-A34D-91DC-15F5C0446884}" type="pres">
      <dgm:prSet presAssocID="{B16AE991-6917-A347-AFAC-F4CF163936EF}" presName="thinLine2b" presStyleLbl="callout" presStyleIdx="1" presStyleCnt="5"/>
      <dgm:spPr/>
    </dgm:pt>
    <dgm:pt modelId="{95D139EF-D35D-284B-9EF9-3B753C6BF844}" type="pres">
      <dgm:prSet presAssocID="{B16AE991-6917-A347-AFAC-F4CF163936EF}" presName="vertSpace2b" presStyleCnt="0"/>
      <dgm:spPr/>
    </dgm:pt>
    <dgm:pt modelId="{D0314392-E164-A048-9A80-DC6C1D2F6A15}" type="pres">
      <dgm:prSet presAssocID="{4FE295CD-134B-6446-B729-C90AC80383CC}" presName="horz2" presStyleCnt="0"/>
      <dgm:spPr/>
    </dgm:pt>
    <dgm:pt modelId="{1FB9404C-05EF-7149-9B69-C1AAFCF77B25}" type="pres">
      <dgm:prSet presAssocID="{4FE295CD-134B-6446-B729-C90AC80383CC}" presName="horzSpace2" presStyleCnt="0"/>
      <dgm:spPr/>
    </dgm:pt>
    <dgm:pt modelId="{4E219206-BEDD-8945-983D-03EC00F83449}" type="pres">
      <dgm:prSet presAssocID="{4FE295CD-134B-6446-B729-C90AC80383CC}" presName="tx2" presStyleLbl="revTx" presStyleIdx="3" presStyleCnt="6"/>
      <dgm:spPr/>
      <dgm:t>
        <a:bodyPr/>
        <a:lstStyle/>
        <a:p>
          <a:endParaRPr lang="ru-RU"/>
        </a:p>
      </dgm:t>
    </dgm:pt>
    <dgm:pt modelId="{BF88667E-8CF2-434C-9EB8-DED6B165D929}" type="pres">
      <dgm:prSet presAssocID="{4FE295CD-134B-6446-B729-C90AC80383CC}" presName="vert2" presStyleCnt="0"/>
      <dgm:spPr/>
    </dgm:pt>
    <dgm:pt modelId="{9A92F471-EF11-6B49-B51C-E1BE701843BB}" type="pres">
      <dgm:prSet presAssocID="{4FE295CD-134B-6446-B729-C90AC80383CC}" presName="thinLine2b" presStyleLbl="callout" presStyleIdx="2" presStyleCnt="5"/>
      <dgm:spPr/>
    </dgm:pt>
    <dgm:pt modelId="{C8BD336C-2C79-A942-BA3D-B70A462153B8}" type="pres">
      <dgm:prSet presAssocID="{4FE295CD-134B-6446-B729-C90AC80383CC}" presName="vertSpace2b" presStyleCnt="0"/>
      <dgm:spPr/>
    </dgm:pt>
    <dgm:pt modelId="{A471BDA6-7B94-3B43-BB18-FBB7190A67BF}" type="pres">
      <dgm:prSet presAssocID="{BE70A2AD-5116-7341-8F8B-A355887BE83C}" presName="horz2" presStyleCnt="0"/>
      <dgm:spPr/>
    </dgm:pt>
    <dgm:pt modelId="{5B9D499D-A625-3846-B6BF-A1D9F5EC8108}" type="pres">
      <dgm:prSet presAssocID="{BE70A2AD-5116-7341-8F8B-A355887BE83C}" presName="horzSpace2" presStyleCnt="0"/>
      <dgm:spPr/>
    </dgm:pt>
    <dgm:pt modelId="{D2034058-E961-4A47-A0AF-551B7CCB36CF}" type="pres">
      <dgm:prSet presAssocID="{BE70A2AD-5116-7341-8F8B-A355887BE83C}" presName="tx2" presStyleLbl="revTx" presStyleIdx="4" presStyleCnt="6" custScaleY="121462"/>
      <dgm:spPr/>
      <dgm:t>
        <a:bodyPr/>
        <a:lstStyle/>
        <a:p>
          <a:endParaRPr lang="ru-RU"/>
        </a:p>
      </dgm:t>
    </dgm:pt>
    <dgm:pt modelId="{4101F2C8-0666-EB48-98FC-2E85A463E7C0}" type="pres">
      <dgm:prSet presAssocID="{BE70A2AD-5116-7341-8F8B-A355887BE83C}" presName="vert2" presStyleCnt="0"/>
      <dgm:spPr/>
    </dgm:pt>
    <dgm:pt modelId="{E0DCC1CD-0E52-9342-B06F-9D5C898572C5}" type="pres">
      <dgm:prSet presAssocID="{BE70A2AD-5116-7341-8F8B-A355887BE83C}" presName="thinLine2b" presStyleLbl="callout" presStyleIdx="3" presStyleCnt="5"/>
      <dgm:spPr/>
    </dgm:pt>
    <dgm:pt modelId="{5328CB53-D83C-D04B-A927-584A5DAD47BB}" type="pres">
      <dgm:prSet presAssocID="{BE70A2AD-5116-7341-8F8B-A355887BE83C}" presName="vertSpace2b" presStyleCnt="0"/>
      <dgm:spPr/>
    </dgm:pt>
    <dgm:pt modelId="{6E564CF1-AFFD-F04E-BFFE-32A6128B9B7E}" type="pres">
      <dgm:prSet presAssocID="{ECBDEF3F-A500-9E42-931A-80679A3C5930}" presName="horz2" presStyleCnt="0"/>
      <dgm:spPr/>
    </dgm:pt>
    <dgm:pt modelId="{88EDF05F-68B2-7647-9C60-A4C58B21DCFC}" type="pres">
      <dgm:prSet presAssocID="{ECBDEF3F-A500-9E42-931A-80679A3C5930}" presName="horzSpace2" presStyleCnt="0"/>
      <dgm:spPr/>
    </dgm:pt>
    <dgm:pt modelId="{898E103F-8D4C-3E47-BB1F-E333A8B50FFC}" type="pres">
      <dgm:prSet presAssocID="{ECBDEF3F-A500-9E42-931A-80679A3C5930}" presName="tx2" presStyleLbl="revTx" presStyleIdx="5" presStyleCnt="6" custScaleY="155810"/>
      <dgm:spPr/>
      <dgm:t>
        <a:bodyPr/>
        <a:lstStyle/>
        <a:p>
          <a:endParaRPr lang="ru-RU"/>
        </a:p>
      </dgm:t>
    </dgm:pt>
    <dgm:pt modelId="{72A5C152-11D4-2745-A8FE-A0F06C24BA05}" type="pres">
      <dgm:prSet presAssocID="{ECBDEF3F-A500-9E42-931A-80679A3C5930}" presName="vert2" presStyleCnt="0"/>
      <dgm:spPr/>
    </dgm:pt>
    <dgm:pt modelId="{14B29241-7167-1A49-82CB-9E4941C4C95F}" type="pres">
      <dgm:prSet presAssocID="{ECBDEF3F-A500-9E42-931A-80679A3C5930}" presName="thinLine2b" presStyleLbl="callout" presStyleIdx="4" presStyleCnt="5"/>
      <dgm:spPr/>
    </dgm:pt>
    <dgm:pt modelId="{187A5D28-45FB-A44F-B613-88E0D2A57027}" type="pres">
      <dgm:prSet presAssocID="{ECBDEF3F-A500-9E42-931A-80679A3C5930}" presName="vertSpace2b" presStyleCnt="0"/>
      <dgm:spPr/>
    </dgm:pt>
  </dgm:ptLst>
  <dgm:cxnLst>
    <dgm:cxn modelId="{C6EECBE7-BBC4-2841-A208-3655B55B75FF}" type="presOf" srcId="{99222B79-7D22-6949-A167-768C5C9FD0FE}" destId="{D2441BA6-8DF7-7944-9D7B-F73E17770BED}" srcOrd="0" destOrd="0" presId="urn:microsoft.com/office/officeart/2008/layout/LinedList"/>
    <dgm:cxn modelId="{869C6919-A594-134C-959A-07C13E833E43}" type="presOf" srcId="{ECBDEF3F-A500-9E42-931A-80679A3C5930}" destId="{898E103F-8D4C-3E47-BB1F-E333A8B50FFC}" srcOrd="0" destOrd="0" presId="urn:microsoft.com/office/officeart/2008/layout/LinedList"/>
    <dgm:cxn modelId="{C032420A-D07D-714F-8AC9-FECE7BCA4C2A}" type="presOf" srcId="{4FE295CD-134B-6446-B729-C90AC80383CC}" destId="{4E219206-BEDD-8945-983D-03EC00F83449}" srcOrd="0" destOrd="0" presId="urn:microsoft.com/office/officeart/2008/layout/LinedList"/>
    <dgm:cxn modelId="{A712DC76-805C-AE4A-907A-FAEF0FD197D8}" srcId="{CD5557AD-D8A5-B740-9D20-DE4F66C801D7}" destId="{99222B79-7D22-6949-A167-768C5C9FD0FE}" srcOrd="0" destOrd="0" parTransId="{DB15372F-68EC-534A-B6E6-AEF507921BEE}" sibTransId="{CE7C7509-E87D-394A-945C-3F130F66C176}"/>
    <dgm:cxn modelId="{DB15E2F4-F4DA-DF46-A70F-5A076CB3B10B}" type="presOf" srcId="{CD5557AD-D8A5-B740-9D20-DE4F66C801D7}" destId="{7FCDCEF9-D955-0F4D-80DC-66A81A77BDAE}" srcOrd="0" destOrd="0" presId="urn:microsoft.com/office/officeart/2008/layout/LinedList"/>
    <dgm:cxn modelId="{27A979C8-73D4-0148-90E6-9620BDD466EF}" srcId="{99222B79-7D22-6949-A167-768C5C9FD0FE}" destId="{CE28E1C7-6A79-0B44-BEE7-9DDB11AA844A}" srcOrd="0" destOrd="0" parTransId="{634E086C-0237-B54E-A525-7A869191A35C}" sibTransId="{5D6A5E7A-34FA-B446-973F-119E30E3F92C}"/>
    <dgm:cxn modelId="{63DF3D8A-AA33-9646-B692-683D9E46EB2E}" type="presOf" srcId="{B16AE991-6917-A347-AFAC-F4CF163936EF}" destId="{EA08D97E-C2B7-DB42-925F-4FE366BAB22B}" srcOrd="0" destOrd="0" presId="urn:microsoft.com/office/officeart/2008/layout/LinedList"/>
    <dgm:cxn modelId="{1152DE6E-9D55-F248-8759-CC60DCBD93A0}" type="presOf" srcId="{BE70A2AD-5116-7341-8F8B-A355887BE83C}" destId="{D2034058-E961-4A47-A0AF-551B7CCB36CF}" srcOrd="0" destOrd="0" presId="urn:microsoft.com/office/officeart/2008/layout/LinedList"/>
    <dgm:cxn modelId="{7C76B4DB-6F3F-E14A-9849-E8B81EC8FA02}" type="presOf" srcId="{CE28E1C7-6A79-0B44-BEE7-9DDB11AA844A}" destId="{2224597B-ABCB-B749-B6DA-A4D48A996844}" srcOrd="0" destOrd="0" presId="urn:microsoft.com/office/officeart/2008/layout/LinedList"/>
    <dgm:cxn modelId="{18699DC3-DCC2-E44C-BE03-A40A5B851A5E}" srcId="{99222B79-7D22-6949-A167-768C5C9FD0FE}" destId="{BE70A2AD-5116-7341-8F8B-A355887BE83C}" srcOrd="3" destOrd="0" parTransId="{7D120096-7740-444B-A800-6E1B36E330A8}" sibTransId="{3F863DF7-5677-B840-8128-DF8B941F637B}"/>
    <dgm:cxn modelId="{6F9274C7-7B47-3146-BE1F-3786E8C29173}" srcId="{99222B79-7D22-6949-A167-768C5C9FD0FE}" destId="{ECBDEF3F-A500-9E42-931A-80679A3C5930}" srcOrd="4" destOrd="0" parTransId="{041B29DF-B103-C14A-939C-034FE2B7EC13}" sibTransId="{F0E61CC4-0C9A-0F41-87F5-E9479188BFDD}"/>
    <dgm:cxn modelId="{B4BB6B52-44FA-3E47-BC33-7C3090495075}" srcId="{99222B79-7D22-6949-A167-768C5C9FD0FE}" destId="{4FE295CD-134B-6446-B729-C90AC80383CC}" srcOrd="2" destOrd="0" parTransId="{9F432D69-5D8C-4D4F-8638-84B0999B4C3E}" sibTransId="{326FADDF-D1CC-CF4C-B0C5-A65E6BDAB985}"/>
    <dgm:cxn modelId="{98F943BD-A4C4-544A-B6EF-DB51D4D9ACCA}" srcId="{99222B79-7D22-6949-A167-768C5C9FD0FE}" destId="{B16AE991-6917-A347-AFAC-F4CF163936EF}" srcOrd="1" destOrd="0" parTransId="{C580075C-953C-6A45-A9F8-A8B1E3D3AED7}" sibTransId="{8D520873-96C8-5447-BFAC-80C64179DC74}"/>
    <dgm:cxn modelId="{6789C101-AA72-184F-A1FB-E448EC24D7F2}" type="presParOf" srcId="{7FCDCEF9-D955-0F4D-80DC-66A81A77BDAE}" destId="{DC97D8B1-E756-BA46-B298-53F56F1E19FE}" srcOrd="0" destOrd="0" presId="urn:microsoft.com/office/officeart/2008/layout/LinedList"/>
    <dgm:cxn modelId="{DA508E08-0C47-7F41-B572-B80D213291BB}" type="presParOf" srcId="{7FCDCEF9-D955-0F4D-80DC-66A81A77BDAE}" destId="{84922278-F0BA-6641-886B-B3C357BF9E9B}" srcOrd="1" destOrd="0" presId="urn:microsoft.com/office/officeart/2008/layout/LinedList"/>
    <dgm:cxn modelId="{F489BAA3-556D-2343-ABC9-1CC3995BD0F5}" type="presParOf" srcId="{84922278-F0BA-6641-886B-B3C357BF9E9B}" destId="{D2441BA6-8DF7-7944-9D7B-F73E17770BED}" srcOrd="0" destOrd="0" presId="urn:microsoft.com/office/officeart/2008/layout/LinedList"/>
    <dgm:cxn modelId="{480887D9-D6EC-374D-B866-B58F644A73AF}" type="presParOf" srcId="{84922278-F0BA-6641-886B-B3C357BF9E9B}" destId="{732D471B-7267-FE4E-9C3F-10E7FE5B7606}" srcOrd="1" destOrd="0" presId="urn:microsoft.com/office/officeart/2008/layout/LinedList"/>
    <dgm:cxn modelId="{59AE9543-E92E-8749-AF6B-5E794BB3296F}" type="presParOf" srcId="{732D471B-7267-FE4E-9C3F-10E7FE5B7606}" destId="{DF274B89-1366-E240-A1C8-919D2070045C}" srcOrd="0" destOrd="0" presId="urn:microsoft.com/office/officeart/2008/layout/LinedList"/>
    <dgm:cxn modelId="{A1CBABA1-823E-7841-AB0F-60A069D32B05}" type="presParOf" srcId="{732D471B-7267-FE4E-9C3F-10E7FE5B7606}" destId="{993C77B2-B5C5-A049-AED4-6EFCBC7B3356}" srcOrd="1" destOrd="0" presId="urn:microsoft.com/office/officeart/2008/layout/LinedList"/>
    <dgm:cxn modelId="{88855C7A-2932-AC44-8100-F3D852C694E3}" type="presParOf" srcId="{993C77B2-B5C5-A049-AED4-6EFCBC7B3356}" destId="{E375C144-F357-4A49-8409-2C6EB32B32B6}" srcOrd="0" destOrd="0" presId="urn:microsoft.com/office/officeart/2008/layout/LinedList"/>
    <dgm:cxn modelId="{32089AC8-1B58-6044-8965-AA603EA94775}" type="presParOf" srcId="{993C77B2-B5C5-A049-AED4-6EFCBC7B3356}" destId="{2224597B-ABCB-B749-B6DA-A4D48A996844}" srcOrd="1" destOrd="0" presId="urn:microsoft.com/office/officeart/2008/layout/LinedList"/>
    <dgm:cxn modelId="{B833372E-ABBA-9345-807E-228F8977BC5E}" type="presParOf" srcId="{993C77B2-B5C5-A049-AED4-6EFCBC7B3356}" destId="{09B22D5C-18D9-A545-8202-9D05CC446126}" srcOrd="2" destOrd="0" presId="urn:microsoft.com/office/officeart/2008/layout/LinedList"/>
    <dgm:cxn modelId="{07C465E2-1BAB-144D-BE36-7154F1A28B7E}" type="presParOf" srcId="{732D471B-7267-FE4E-9C3F-10E7FE5B7606}" destId="{4FB5DF23-6FD2-7B4E-84B4-5BD004CF459A}" srcOrd="2" destOrd="0" presId="urn:microsoft.com/office/officeart/2008/layout/LinedList"/>
    <dgm:cxn modelId="{177337D4-0DD5-EB40-BC7C-67353B7CCA3E}" type="presParOf" srcId="{732D471B-7267-FE4E-9C3F-10E7FE5B7606}" destId="{2D086EB1-3D4A-6F40-9B63-EEF945EC8BA4}" srcOrd="3" destOrd="0" presId="urn:microsoft.com/office/officeart/2008/layout/LinedList"/>
    <dgm:cxn modelId="{EA4AD302-DEEF-0F4E-9FB9-EA43C22C4BDA}" type="presParOf" srcId="{732D471B-7267-FE4E-9C3F-10E7FE5B7606}" destId="{F354B077-651A-674E-A9F3-E5BC6C1691E1}" srcOrd="4" destOrd="0" presId="urn:microsoft.com/office/officeart/2008/layout/LinedList"/>
    <dgm:cxn modelId="{B4FAD418-20ED-AB4F-92C9-551D879F9F6B}" type="presParOf" srcId="{F354B077-651A-674E-A9F3-E5BC6C1691E1}" destId="{D95DE4CF-C784-714E-8E84-119AC6FEABB4}" srcOrd="0" destOrd="0" presId="urn:microsoft.com/office/officeart/2008/layout/LinedList"/>
    <dgm:cxn modelId="{EA691E21-F712-1A46-9967-F074E7C3A21D}" type="presParOf" srcId="{F354B077-651A-674E-A9F3-E5BC6C1691E1}" destId="{EA08D97E-C2B7-DB42-925F-4FE366BAB22B}" srcOrd="1" destOrd="0" presId="urn:microsoft.com/office/officeart/2008/layout/LinedList"/>
    <dgm:cxn modelId="{BD8FECED-5AD1-0F46-AD39-E23B5D1F2E6C}" type="presParOf" srcId="{F354B077-651A-674E-A9F3-E5BC6C1691E1}" destId="{769DDF69-013D-6243-B75B-F253A5C9849F}" srcOrd="2" destOrd="0" presId="urn:microsoft.com/office/officeart/2008/layout/LinedList"/>
    <dgm:cxn modelId="{C5A7251F-BEAF-6D47-BDE2-E729A0B95890}" type="presParOf" srcId="{732D471B-7267-FE4E-9C3F-10E7FE5B7606}" destId="{F8B694A6-B7A5-A34D-91DC-15F5C0446884}" srcOrd="5" destOrd="0" presId="urn:microsoft.com/office/officeart/2008/layout/LinedList"/>
    <dgm:cxn modelId="{1211ABF7-931E-6A45-9618-E0FD5337E9F3}" type="presParOf" srcId="{732D471B-7267-FE4E-9C3F-10E7FE5B7606}" destId="{95D139EF-D35D-284B-9EF9-3B753C6BF844}" srcOrd="6" destOrd="0" presId="urn:microsoft.com/office/officeart/2008/layout/LinedList"/>
    <dgm:cxn modelId="{B059C249-2BFA-1D4F-A302-69B0E5745D2D}" type="presParOf" srcId="{732D471B-7267-FE4E-9C3F-10E7FE5B7606}" destId="{D0314392-E164-A048-9A80-DC6C1D2F6A15}" srcOrd="7" destOrd="0" presId="urn:microsoft.com/office/officeart/2008/layout/LinedList"/>
    <dgm:cxn modelId="{F54E9397-4CF3-6C4D-B3EF-23929DD4A6EC}" type="presParOf" srcId="{D0314392-E164-A048-9A80-DC6C1D2F6A15}" destId="{1FB9404C-05EF-7149-9B69-C1AAFCF77B25}" srcOrd="0" destOrd="0" presId="urn:microsoft.com/office/officeart/2008/layout/LinedList"/>
    <dgm:cxn modelId="{5FD6590B-ABF8-B04E-806C-24AA47771356}" type="presParOf" srcId="{D0314392-E164-A048-9A80-DC6C1D2F6A15}" destId="{4E219206-BEDD-8945-983D-03EC00F83449}" srcOrd="1" destOrd="0" presId="urn:microsoft.com/office/officeart/2008/layout/LinedList"/>
    <dgm:cxn modelId="{F7848FDF-5597-D444-B93C-ECC05FE2C8A0}" type="presParOf" srcId="{D0314392-E164-A048-9A80-DC6C1D2F6A15}" destId="{BF88667E-8CF2-434C-9EB8-DED6B165D929}" srcOrd="2" destOrd="0" presId="urn:microsoft.com/office/officeart/2008/layout/LinedList"/>
    <dgm:cxn modelId="{84860223-42AE-5846-BA35-FDB72F43F52D}" type="presParOf" srcId="{732D471B-7267-FE4E-9C3F-10E7FE5B7606}" destId="{9A92F471-EF11-6B49-B51C-E1BE701843BB}" srcOrd="8" destOrd="0" presId="urn:microsoft.com/office/officeart/2008/layout/LinedList"/>
    <dgm:cxn modelId="{523D5316-2E95-914C-BF05-087240776066}" type="presParOf" srcId="{732D471B-7267-FE4E-9C3F-10E7FE5B7606}" destId="{C8BD336C-2C79-A942-BA3D-B70A462153B8}" srcOrd="9" destOrd="0" presId="urn:microsoft.com/office/officeart/2008/layout/LinedList"/>
    <dgm:cxn modelId="{0342ED76-C08A-BC46-8F6A-24F9E5FA50B7}" type="presParOf" srcId="{732D471B-7267-FE4E-9C3F-10E7FE5B7606}" destId="{A471BDA6-7B94-3B43-BB18-FBB7190A67BF}" srcOrd="10" destOrd="0" presId="urn:microsoft.com/office/officeart/2008/layout/LinedList"/>
    <dgm:cxn modelId="{D920EED3-583F-6948-A700-4A2F29F6F732}" type="presParOf" srcId="{A471BDA6-7B94-3B43-BB18-FBB7190A67BF}" destId="{5B9D499D-A625-3846-B6BF-A1D9F5EC8108}" srcOrd="0" destOrd="0" presId="urn:microsoft.com/office/officeart/2008/layout/LinedList"/>
    <dgm:cxn modelId="{906696B2-9D54-634C-A031-B99D6361B73C}" type="presParOf" srcId="{A471BDA6-7B94-3B43-BB18-FBB7190A67BF}" destId="{D2034058-E961-4A47-A0AF-551B7CCB36CF}" srcOrd="1" destOrd="0" presId="urn:microsoft.com/office/officeart/2008/layout/LinedList"/>
    <dgm:cxn modelId="{38D97DF5-262A-374E-8F70-7C03FFB4B969}" type="presParOf" srcId="{A471BDA6-7B94-3B43-BB18-FBB7190A67BF}" destId="{4101F2C8-0666-EB48-98FC-2E85A463E7C0}" srcOrd="2" destOrd="0" presId="urn:microsoft.com/office/officeart/2008/layout/LinedList"/>
    <dgm:cxn modelId="{68A5D781-E91D-7146-9C36-FE2F6984202F}" type="presParOf" srcId="{732D471B-7267-FE4E-9C3F-10E7FE5B7606}" destId="{E0DCC1CD-0E52-9342-B06F-9D5C898572C5}" srcOrd="11" destOrd="0" presId="urn:microsoft.com/office/officeart/2008/layout/LinedList"/>
    <dgm:cxn modelId="{458778D1-0DEB-2B41-811F-6E6CC5A5DE49}" type="presParOf" srcId="{732D471B-7267-FE4E-9C3F-10E7FE5B7606}" destId="{5328CB53-D83C-D04B-A927-584A5DAD47BB}" srcOrd="12" destOrd="0" presId="urn:microsoft.com/office/officeart/2008/layout/LinedList"/>
    <dgm:cxn modelId="{DCC72207-5FED-EB4C-AA24-009AE2CF7FB9}" type="presParOf" srcId="{732D471B-7267-FE4E-9C3F-10E7FE5B7606}" destId="{6E564CF1-AFFD-F04E-BFFE-32A6128B9B7E}" srcOrd="13" destOrd="0" presId="urn:microsoft.com/office/officeart/2008/layout/LinedList"/>
    <dgm:cxn modelId="{8E607BCE-C92A-174B-945F-25F4CC932A9E}" type="presParOf" srcId="{6E564CF1-AFFD-F04E-BFFE-32A6128B9B7E}" destId="{88EDF05F-68B2-7647-9C60-A4C58B21DCFC}" srcOrd="0" destOrd="0" presId="urn:microsoft.com/office/officeart/2008/layout/LinedList"/>
    <dgm:cxn modelId="{02417FDB-2870-E440-9263-8CCF4AA206A3}" type="presParOf" srcId="{6E564CF1-AFFD-F04E-BFFE-32A6128B9B7E}" destId="{898E103F-8D4C-3E47-BB1F-E333A8B50FFC}" srcOrd="1" destOrd="0" presId="urn:microsoft.com/office/officeart/2008/layout/LinedList"/>
    <dgm:cxn modelId="{8A8A1B77-FEDB-4947-A0A3-B7C4D63843AE}" type="presParOf" srcId="{6E564CF1-AFFD-F04E-BFFE-32A6128B9B7E}" destId="{72A5C152-11D4-2745-A8FE-A0F06C24BA05}" srcOrd="2" destOrd="0" presId="urn:microsoft.com/office/officeart/2008/layout/LinedList"/>
    <dgm:cxn modelId="{A3395AF8-BFC2-F449-95FC-7CDED1A3429F}" type="presParOf" srcId="{732D471B-7267-FE4E-9C3F-10E7FE5B7606}" destId="{14B29241-7167-1A49-82CB-9E4941C4C95F}" srcOrd="14" destOrd="0" presId="urn:microsoft.com/office/officeart/2008/layout/LinedList"/>
    <dgm:cxn modelId="{F1C2DF4A-69A0-9F4F-9572-C6F167A8B2F2}" type="presParOf" srcId="{732D471B-7267-FE4E-9C3F-10E7FE5B7606}" destId="{187A5D28-45FB-A44F-B613-88E0D2A57027}"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AE64DC-B5BC-344A-B1E3-7B6F87C74B9A}" type="doc">
      <dgm:prSet loTypeId="urn:microsoft.com/office/officeart/2005/8/layout/radial5" loCatId="" qsTypeId="urn:microsoft.com/office/officeart/2005/8/quickstyle/simple4" qsCatId="simple" csTypeId="urn:microsoft.com/office/officeart/2005/8/colors/accent2_2" csCatId="accent2" phldr="1"/>
      <dgm:spPr/>
      <dgm:t>
        <a:bodyPr/>
        <a:lstStyle/>
        <a:p>
          <a:endParaRPr lang="ru-RU"/>
        </a:p>
      </dgm:t>
    </dgm:pt>
    <dgm:pt modelId="{1575CA54-C49E-D84C-8D68-7149477B058A}">
      <dgm:prSet phldrT="[Текст]" custT="1"/>
      <dgm:spPr/>
      <dgm:t>
        <a:bodyPr/>
        <a:lstStyle/>
        <a:p>
          <a:r>
            <a:rPr lang="en-US" sz="1800" b="1" dirty="0" smtClean="0"/>
            <a:t>Interpretation </a:t>
          </a:r>
          <a:r>
            <a:rPr lang="en-US" sz="1800" b="1" dirty="0" smtClean="0"/>
            <a:t>rules</a:t>
          </a:r>
          <a:endParaRPr lang="ru-RU" sz="1800" b="1" dirty="0"/>
        </a:p>
      </dgm:t>
    </dgm:pt>
    <dgm:pt modelId="{A5450F56-FAD5-CC47-92A3-5DA3F5541EF1}" type="parTrans" cxnId="{F010A0FC-BA82-674E-AB58-E1C711E9956C}">
      <dgm:prSet/>
      <dgm:spPr/>
      <dgm:t>
        <a:bodyPr/>
        <a:lstStyle/>
        <a:p>
          <a:endParaRPr lang="ru-RU"/>
        </a:p>
      </dgm:t>
    </dgm:pt>
    <dgm:pt modelId="{464869C7-6223-424F-8378-36527101E5B9}" type="sibTrans" cxnId="{F010A0FC-BA82-674E-AB58-E1C711E9956C}">
      <dgm:prSet/>
      <dgm:spPr/>
      <dgm:t>
        <a:bodyPr/>
        <a:lstStyle/>
        <a:p>
          <a:endParaRPr lang="ru-RU"/>
        </a:p>
      </dgm:t>
    </dgm:pt>
    <dgm:pt modelId="{C3D454CD-01CE-274B-9B18-B9E51693BDFC}">
      <dgm:prSet phldrT="[Текст]" custT="1"/>
      <dgm:spPr/>
      <dgm:t>
        <a:bodyPr/>
        <a:lstStyle/>
        <a:p>
          <a:r>
            <a:rPr lang="en-US" sz="1500" b="1" dirty="0" err="1" smtClean="0"/>
            <a:t>Artt</a:t>
          </a:r>
          <a:r>
            <a:rPr lang="en-US" sz="1500" b="1" dirty="0" smtClean="0"/>
            <a:t>. </a:t>
          </a:r>
          <a:r>
            <a:rPr lang="en-US" sz="1500" b="1" dirty="0" smtClean="0"/>
            <a:t>101, 102 TFEU</a:t>
          </a:r>
          <a:endParaRPr lang="ru-RU" sz="1500" b="1" dirty="0"/>
        </a:p>
      </dgm:t>
    </dgm:pt>
    <dgm:pt modelId="{CC52FA18-2385-F749-B334-26B28FE45B03}" type="parTrans" cxnId="{61212270-FCE5-D642-B6DD-11B2998D1B2F}">
      <dgm:prSet/>
      <dgm:spPr/>
      <dgm:t>
        <a:bodyPr/>
        <a:lstStyle/>
        <a:p>
          <a:endParaRPr lang="ru-RU" dirty="0"/>
        </a:p>
      </dgm:t>
    </dgm:pt>
    <dgm:pt modelId="{70184CF7-AA92-A541-BB93-30542382BB56}" type="sibTrans" cxnId="{61212270-FCE5-D642-B6DD-11B2998D1B2F}">
      <dgm:prSet/>
      <dgm:spPr/>
      <dgm:t>
        <a:bodyPr/>
        <a:lstStyle/>
        <a:p>
          <a:endParaRPr lang="ru-RU"/>
        </a:p>
      </dgm:t>
    </dgm:pt>
    <dgm:pt modelId="{70177500-7DA0-3643-967A-54A2EDD4BF9F}">
      <dgm:prSet phldrT="[Текст]" custT="1"/>
      <dgm:spPr/>
      <dgm:t>
        <a:bodyPr/>
        <a:lstStyle/>
        <a:p>
          <a:r>
            <a:rPr lang="en-US" sz="1500" b="1" dirty="0" smtClean="0"/>
            <a:t>Direct effect / supremacy of EU Law</a:t>
          </a:r>
          <a:endParaRPr lang="ru-RU" sz="1500" b="1" dirty="0"/>
        </a:p>
      </dgm:t>
    </dgm:pt>
    <dgm:pt modelId="{ED0AD4C4-8FEE-9648-9EB4-DA68A6AB4BE8}" type="parTrans" cxnId="{0BD66704-3D3E-DD4D-830D-44C10F79B189}">
      <dgm:prSet/>
      <dgm:spPr/>
      <dgm:t>
        <a:bodyPr/>
        <a:lstStyle/>
        <a:p>
          <a:endParaRPr lang="ru-RU" dirty="0"/>
        </a:p>
      </dgm:t>
    </dgm:pt>
    <dgm:pt modelId="{0597F8CA-D1CF-FE4A-9978-600CA4BFD03F}" type="sibTrans" cxnId="{0BD66704-3D3E-DD4D-830D-44C10F79B189}">
      <dgm:prSet/>
      <dgm:spPr/>
      <dgm:t>
        <a:bodyPr/>
        <a:lstStyle/>
        <a:p>
          <a:endParaRPr lang="ru-RU"/>
        </a:p>
      </dgm:t>
    </dgm:pt>
    <dgm:pt modelId="{3C33E8A4-92E1-9D4F-9C0F-22972E3FDEAE}">
      <dgm:prSet phldrT="[Текст]" custT="1"/>
      <dgm:spPr/>
      <dgm:t>
        <a:bodyPr/>
        <a:lstStyle/>
        <a:p>
          <a:r>
            <a:rPr lang="en-US" sz="1500" b="1" dirty="0" smtClean="0"/>
            <a:t>EU laws enforcement</a:t>
          </a:r>
          <a:endParaRPr lang="ru-RU" sz="1500" b="1" dirty="0"/>
        </a:p>
      </dgm:t>
    </dgm:pt>
    <dgm:pt modelId="{9185BF64-92CB-5746-8F28-6DDCF8D540C6}" type="parTrans" cxnId="{811B2467-533E-EA43-B138-1CD917B376D7}">
      <dgm:prSet/>
      <dgm:spPr/>
      <dgm:t>
        <a:bodyPr/>
        <a:lstStyle/>
        <a:p>
          <a:endParaRPr lang="ru-RU" dirty="0"/>
        </a:p>
      </dgm:t>
    </dgm:pt>
    <dgm:pt modelId="{27D79240-C30B-6140-AEF0-DED8CD92106E}" type="sibTrans" cxnId="{811B2467-533E-EA43-B138-1CD917B376D7}">
      <dgm:prSet/>
      <dgm:spPr/>
      <dgm:t>
        <a:bodyPr/>
        <a:lstStyle/>
        <a:p>
          <a:endParaRPr lang="ru-RU"/>
        </a:p>
      </dgm:t>
    </dgm:pt>
    <dgm:pt modelId="{9FE3978F-D2EF-BF4E-BF1A-748F358C8E10}">
      <dgm:prSet phldrT="[Текст]" custT="1"/>
      <dgm:spPr/>
      <dgm:t>
        <a:bodyPr/>
        <a:lstStyle/>
        <a:p>
          <a:r>
            <a:rPr lang="en-US" sz="1500" b="1" dirty="0" smtClean="0"/>
            <a:t>Principles of EU competition law</a:t>
          </a:r>
          <a:endParaRPr lang="ru-RU" sz="1500" b="1" dirty="0"/>
        </a:p>
      </dgm:t>
    </dgm:pt>
    <dgm:pt modelId="{E6914EA3-C443-7B4B-9A38-32EABE513407}" type="parTrans" cxnId="{51A81F13-8D3A-2040-B95E-97EC7F819D6C}">
      <dgm:prSet/>
      <dgm:spPr/>
      <dgm:t>
        <a:bodyPr/>
        <a:lstStyle/>
        <a:p>
          <a:endParaRPr lang="ru-RU" dirty="0"/>
        </a:p>
      </dgm:t>
    </dgm:pt>
    <dgm:pt modelId="{6B67F2B1-254D-164C-AAA9-E5D76A6EF117}" type="sibTrans" cxnId="{51A81F13-8D3A-2040-B95E-97EC7F819D6C}">
      <dgm:prSet/>
      <dgm:spPr/>
      <dgm:t>
        <a:bodyPr/>
        <a:lstStyle/>
        <a:p>
          <a:endParaRPr lang="ru-RU"/>
        </a:p>
      </dgm:t>
    </dgm:pt>
    <dgm:pt modelId="{0662658C-AF65-FE43-92E4-5FCFAEFA392B}" type="pres">
      <dgm:prSet presAssocID="{FBAE64DC-B5BC-344A-B1E3-7B6F87C74B9A}" presName="Name0" presStyleCnt="0">
        <dgm:presLayoutVars>
          <dgm:chMax val="1"/>
          <dgm:dir/>
          <dgm:animLvl val="ctr"/>
          <dgm:resizeHandles val="exact"/>
        </dgm:presLayoutVars>
      </dgm:prSet>
      <dgm:spPr/>
      <dgm:t>
        <a:bodyPr/>
        <a:lstStyle/>
        <a:p>
          <a:endParaRPr lang="ru-RU"/>
        </a:p>
      </dgm:t>
    </dgm:pt>
    <dgm:pt modelId="{4BDDA53B-CEFE-1C4E-84CD-C37019CB5523}" type="pres">
      <dgm:prSet presAssocID="{1575CA54-C49E-D84C-8D68-7149477B058A}" presName="centerShape" presStyleLbl="node0" presStyleIdx="0" presStyleCnt="1" custScaleX="182177"/>
      <dgm:spPr/>
      <dgm:t>
        <a:bodyPr/>
        <a:lstStyle/>
        <a:p>
          <a:endParaRPr lang="ru-RU"/>
        </a:p>
      </dgm:t>
    </dgm:pt>
    <dgm:pt modelId="{90B1AE50-9F0D-0C44-BDEC-BD86AE643114}" type="pres">
      <dgm:prSet presAssocID="{CC52FA18-2385-F749-B334-26B28FE45B03}" presName="parTrans" presStyleLbl="sibTrans2D1" presStyleIdx="0" presStyleCnt="4"/>
      <dgm:spPr/>
      <dgm:t>
        <a:bodyPr/>
        <a:lstStyle/>
        <a:p>
          <a:endParaRPr lang="ru-RU"/>
        </a:p>
      </dgm:t>
    </dgm:pt>
    <dgm:pt modelId="{A09D6633-99E9-0A48-9D4F-696B87AD6208}" type="pres">
      <dgm:prSet presAssocID="{CC52FA18-2385-F749-B334-26B28FE45B03}" presName="connectorText" presStyleLbl="sibTrans2D1" presStyleIdx="0" presStyleCnt="4"/>
      <dgm:spPr/>
      <dgm:t>
        <a:bodyPr/>
        <a:lstStyle/>
        <a:p>
          <a:endParaRPr lang="ru-RU"/>
        </a:p>
      </dgm:t>
    </dgm:pt>
    <dgm:pt modelId="{4FAAED4F-BE93-DD47-864A-C84B884E13B4}" type="pres">
      <dgm:prSet presAssocID="{C3D454CD-01CE-274B-9B18-B9E51693BDFC}" presName="node" presStyleLbl="node1" presStyleIdx="0" presStyleCnt="4">
        <dgm:presLayoutVars>
          <dgm:bulletEnabled val="1"/>
        </dgm:presLayoutVars>
      </dgm:prSet>
      <dgm:spPr/>
      <dgm:t>
        <a:bodyPr/>
        <a:lstStyle/>
        <a:p>
          <a:endParaRPr lang="ru-RU"/>
        </a:p>
      </dgm:t>
    </dgm:pt>
    <dgm:pt modelId="{EBBFE959-1145-F24B-9C5B-625694E4D79A}" type="pres">
      <dgm:prSet presAssocID="{ED0AD4C4-8FEE-9648-9EB4-DA68A6AB4BE8}" presName="parTrans" presStyleLbl="sibTrans2D1" presStyleIdx="1" presStyleCnt="4"/>
      <dgm:spPr/>
      <dgm:t>
        <a:bodyPr/>
        <a:lstStyle/>
        <a:p>
          <a:endParaRPr lang="ru-RU"/>
        </a:p>
      </dgm:t>
    </dgm:pt>
    <dgm:pt modelId="{AAA8A6FD-3BCC-C148-8546-17219934EE94}" type="pres">
      <dgm:prSet presAssocID="{ED0AD4C4-8FEE-9648-9EB4-DA68A6AB4BE8}" presName="connectorText" presStyleLbl="sibTrans2D1" presStyleIdx="1" presStyleCnt="4"/>
      <dgm:spPr/>
      <dgm:t>
        <a:bodyPr/>
        <a:lstStyle/>
        <a:p>
          <a:endParaRPr lang="ru-RU"/>
        </a:p>
      </dgm:t>
    </dgm:pt>
    <dgm:pt modelId="{3CEA9849-2B15-074B-B755-D4BEC2236A5E}" type="pres">
      <dgm:prSet presAssocID="{70177500-7DA0-3643-967A-54A2EDD4BF9F}" presName="node" presStyleLbl="node1" presStyleIdx="1" presStyleCnt="4" custRadScaleRad="107535">
        <dgm:presLayoutVars>
          <dgm:bulletEnabled val="1"/>
        </dgm:presLayoutVars>
      </dgm:prSet>
      <dgm:spPr/>
      <dgm:t>
        <a:bodyPr/>
        <a:lstStyle/>
        <a:p>
          <a:endParaRPr lang="ru-RU"/>
        </a:p>
      </dgm:t>
    </dgm:pt>
    <dgm:pt modelId="{F85B7AF5-63A2-F64D-ACA4-4ABC7DE1E81F}" type="pres">
      <dgm:prSet presAssocID="{9185BF64-92CB-5746-8F28-6DDCF8D540C6}" presName="parTrans" presStyleLbl="sibTrans2D1" presStyleIdx="2" presStyleCnt="4"/>
      <dgm:spPr/>
      <dgm:t>
        <a:bodyPr/>
        <a:lstStyle/>
        <a:p>
          <a:endParaRPr lang="ru-RU"/>
        </a:p>
      </dgm:t>
    </dgm:pt>
    <dgm:pt modelId="{5C6FCFF6-127F-C944-ADA1-25E48EEC5633}" type="pres">
      <dgm:prSet presAssocID="{9185BF64-92CB-5746-8F28-6DDCF8D540C6}" presName="connectorText" presStyleLbl="sibTrans2D1" presStyleIdx="2" presStyleCnt="4"/>
      <dgm:spPr/>
      <dgm:t>
        <a:bodyPr/>
        <a:lstStyle/>
        <a:p>
          <a:endParaRPr lang="ru-RU"/>
        </a:p>
      </dgm:t>
    </dgm:pt>
    <dgm:pt modelId="{C4DEBA85-ED57-DD48-95C5-FC64FF491F8D}" type="pres">
      <dgm:prSet presAssocID="{3C33E8A4-92E1-9D4F-9C0F-22972E3FDEAE}" presName="node" presStyleLbl="node1" presStyleIdx="2" presStyleCnt="4" custScaleX="143653" custRadScaleRad="95671">
        <dgm:presLayoutVars>
          <dgm:bulletEnabled val="1"/>
        </dgm:presLayoutVars>
      </dgm:prSet>
      <dgm:spPr/>
      <dgm:t>
        <a:bodyPr/>
        <a:lstStyle/>
        <a:p>
          <a:endParaRPr lang="ru-RU"/>
        </a:p>
      </dgm:t>
    </dgm:pt>
    <dgm:pt modelId="{E9A72F26-7B5B-E841-9447-CC4D56A62156}" type="pres">
      <dgm:prSet presAssocID="{E6914EA3-C443-7B4B-9A38-32EABE513407}" presName="parTrans" presStyleLbl="sibTrans2D1" presStyleIdx="3" presStyleCnt="4"/>
      <dgm:spPr/>
      <dgm:t>
        <a:bodyPr/>
        <a:lstStyle/>
        <a:p>
          <a:endParaRPr lang="ru-RU"/>
        </a:p>
      </dgm:t>
    </dgm:pt>
    <dgm:pt modelId="{9A40503B-CF9A-4444-A867-77A2AA8EF88F}" type="pres">
      <dgm:prSet presAssocID="{E6914EA3-C443-7B4B-9A38-32EABE513407}" presName="connectorText" presStyleLbl="sibTrans2D1" presStyleIdx="3" presStyleCnt="4"/>
      <dgm:spPr/>
      <dgm:t>
        <a:bodyPr/>
        <a:lstStyle/>
        <a:p>
          <a:endParaRPr lang="ru-RU"/>
        </a:p>
      </dgm:t>
    </dgm:pt>
    <dgm:pt modelId="{832EDEC4-126C-924A-8D99-B8B3BFF8DFA4}" type="pres">
      <dgm:prSet presAssocID="{9FE3978F-D2EF-BF4E-BF1A-748F358C8E10}" presName="node" presStyleLbl="node1" presStyleIdx="3" presStyleCnt="4" custScaleX="124086" custRadScaleRad="116293">
        <dgm:presLayoutVars>
          <dgm:bulletEnabled val="1"/>
        </dgm:presLayoutVars>
      </dgm:prSet>
      <dgm:spPr/>
      <dgm:t>
        <a:bodyPr/>
        <a:lstStyle/>
        <a:p>
          <a:endParaRPr lang="ru-RU"/>
        </a:p>
      </dgm:t>
    </dgm:pt>
  </dgm:ptLst>
  <dgm:cxnLst>
    <dgm:cxn modelId="{E288DF4C-4226-BA48-A0B9-644DB2DFC212}" type="presOf" srcId="{1575CA54-C49E-D84C-8D68-7149477B058A}" destId="{4BDDA53B-CEFE-1C4E-84CD-C37019CB5523}" srcOrd="0" destOrd="0" presId="urn:microsoft.com/office/officeart/2005/8/layout/radial5"/>
    <dgm:cxn modelId="{D0C08CE7-05B1-4347-80AE-BAA997838974}" type="presOf" srcId="{ED0AD4C4-8FEE-9648-9EB4-DA68A6AB4BE8}" destId="{EBBFE959-1145-F24B-9C5B-625694E4D79A}" srcOrd="0" destOrd="0" presId="urn:microsoft.com/office/officeart/2005/8/layout/radial5"/>
    <dgm:cxn modelId="{61212270-FCE5-D642-B6DD-11B2998D1B2F}" srcId="{1575CA54-C49E-D84C-8D68-7149477B058A}" destId="{C3D454CD-01CE-274B-9B18-B9E51693BDFC}" srcOrd="0" destOrd="0" parTransId="{CC52FA18-2385-F749-B334-26B28FE45B03}" sibTransId="{70184CF7-AA92-A541-BB93-30542382BB56}"/>
    <dgm:cxn modelId="{4FFC9D1B-C060-B248-BAB8-12319648E0FC}" type="presOf" srcId="{E6914EA3-C443-7B4B-9A38-32EABE513407}" destId="{9A40503B-CF9A-4444-A867-77A2AA8EF88F}" srcOrd="1" destOrd="0" presId="urn:microsoft.com/office/officeart/2005/8/layout/radial5"/>
    <dgm:cxn modelId="{DFAE2EEF-2F13-B94B-8C5D-2182A60EDB77}" type="presOf" srcId="{C3D454CD-01CE-274B-9B18-B9E51693BDFC}" destId="{4FAAED4F-BE93-DD47-864A-C84B884E13B4}" srcOrd="0" destOrd="0" presId="urn:microsoft.com/office/officeart/2005/8/layout/radial5"/>
    <dgm:cxn modelId="{0BD66704-3D3E-DD4D-830D-44C10F79B189}" srcId="{1575CA54-C49E-D84C-8D68-7149477B058A}" destId="{70177500-7DA0-3643-967A-54A2EDD4BF9F}" srcOrd="1" destOrd="0" parTransId="{ED0AD4C4-8FEE-9648-9EB4-DA68A6AB4BE8}" sibTransId="{0597F8CA-D1CF-FE4A-9978-600CA4BFD03F}"/>
    <dgm:cxn modelId="{86408814-45F4-2248-AD87-A93D740290F7}" type="presOf" srcId="{CC52FA18-2385-F749-B334-26B28FE45B03}" destId="{90B1AE50-9F0D-0C44-BDEC-BD86AE643114}" srcOrd="0" destOrd="0" presId="urn:microsoft.com/office/officeart/2005/8/layout/radial5"/>
    <dgm:cxn modelId="{811B2467-533E-EA43-B138-1CD917B376D7}" srcId="{1575CA54-C49E-D84C-8D68-7149477B058A}" destId="{3C33E8A4-92E1-9D4F-9C0F-22972E3FDEAE}" srcOrd="2" destOrd="0" parTransId="{9185BF64-92CB-5746-8F28-6DDCF8D540C6}" sibTransId="{27D79240-C30B-6140-AEF0-DED8CD92106E}"/>
    <dgm:cxn modelId="{F010A0FC-BA82-674E-AB58-E1C711E9956C}" srcId="{FBAE64DC-B5BC-344A-B1E3-7B6F87C74B9A}" destId="{1575CA54-C49E-D84C-8D68-7149477B058A}" srcOrd="0" destOrd="0" parTransId="{A5450F56-FAD5-CC47-92A3-5DA3F5541EF1}" sibTransId="{464869C7-6223-424F-8378-36527101E5B9}"/>
    <dgm:cxn modelId="{51A81F13-8D3A-2040-B95E-97EC7F819D6C}" srcId="{1575CA54-C49E-D84C-8D68-7149477B058A}" destId="{9FE3978F-D2EF-BF4E-BF1A-748F358C8E10}" srcOrd="3" destOrd="0" parTransId="{E6914EA3-C443-7B4B-9A38-32EABE513407}" sibTransId="{6B67F2B1-254D-164C-AAA9-E5D76A6EF117}"/>
    <dgm:cxn modelId="{466CF428-FEA6-DF4C-85C3-0B4A5524BB3D}" type="presOf" srcId="{9185BF64-92CB-5746-8F28-6DDCF8D540C6}" destId="{5C6FCFF6-127F-C944-ADA1-25E48EEC5633}" srcOrd="1" destOrd="0" presId="urn:microsoft.com/office/officeart/2005/8/layout/radial5"/>
    <dgm:cxn modelId="{99DEBB87-FBCD-0549-A509-5BC89DB6F42B}" type="presOf" srcId="{9FE3978F-D2EF-BF4E-BF1A-748F358C8E10}" destId="{832EDEC4-126C-924A-8D99-B8B3BFF8DFA4}" srcOrd="0" destOrd="0" presId="urn:microsoft.com/office/officeart/2005/8/layout/radial5"/>
    <dgm:cxn modelId="{05122141-385C-D940-A2C0-BB3CE940443B}" type="presOf" srcId="{E6914EA3-C443-7B4B-9A38-32EABE513407}" destId="{E9A72F26-7B5B-E841-9447-CC4D56A62156}" srcOrd="0" destOrd="0" presId="urn:microsoft.com/office/officeart/2005/8/layout/radial5"/>
    <dgm:cxn modelId="{E59B0839-6D58-D948-BB11-304C0C7F7743}" type="presOf" srcId="{CC52FA18-2385-F749-B334-26B28FE45B03}" destId="{A09D6633-99E9-0A48-9D4F-696B87AD6208}" srcOrd="1" destOrd="0" presId="urn:microsoft.com/office/officeart/2005/8/layout/radial5"/>
    <dgm:cxn modelId="{9F622889-6903-BD48-8920-5ED10F424072}" type="presOf" srcId="{70177500-7DA0-3643-967A-54A2EDD4BF9F}" destId="{3CEA9849-2B15-074B-B755-D4BEC2236A5E}" srcOrd="0" destOrd="0" presId="urn:microsoft.com/office/officeart/2005/8/layout/radial5"/>
    <dgm:cxn modelId="{20DCD50C-27E6-AB4F-AD6C-DF3D500966D8}" type="presOf" srcId="{3C33E8A4-92E1-9D4F-9C0F-22972E3FDEAE}" destId="{C4DEBA85-ED57-DD48-95C5-FC64FF491F8D}" srcOrd="0" destOrd="0" presId="urn:microsoft.com/office/officeart/2005/8/layout/radial5"/>
    <dgm:cxn modelId="{BC033809-8F29-2E41-A6D6-A7074B3209CF}" type="presOf" srcId="{9185BF64-92CB-5746-8F28-6DDCF8D540C6}" destId="{F85B7AF5-63A2-F64D-ACA4-4ABC7DE1E81F}" srcOrd="0" destOrd="0" presId="urn:microsoft.com/office/officeart/2005/8/layout/radial5"/>
    <dgm:cxn modelId="{89E376CD-039D-F34A-915D-0D4F72097B52}" type="presOf" srcId="{FBAE64DC-B5BC-344A-B1E3-7B6F87C74B9A}" destId="{0662658C-AF65-FE43-92E4-5FCFAEFA392B}" srcOrd="0" destOrd="0" presId="urn:microsoft.com/office/officeart/2005/8/layout/radial5"/>
    <dgm:cxn modelId="{013A7CC2-78F0-384E-AEB3-83742E8D715F}" type="presOf" srcId="{ED0AD4C4-8FEE-9648-9EB4-DA68A6AB4BE8}" destId="{AAA8A6FD-3BCC-C148-8546-17219934EE94}" srcOrd="1" destOrd="0" presId="urn:microsoft.com/office/officeart/2005/8/layout/radial5"/>
    <dgm:cxn modelId="{9A468973-6691-234B-9D11-110AF90D31DE}" type="presParOf" srcId="{0662658C-AF65-FE43-92E4-5FCFAEFA392B}" destId="{4BDDA53B-CEFE-1C4E-84CD-C37019CB5523}" srcOrd="0" destOrd="0" presId="urn:microsoft.com/office/officeart/2005/8/layout/radial5"/>
    <dgm:cxn modelId="{1FC7DBDD-09F6-AA4D-B9C0-08164BDB4BDC}" type="presParOf" srcId="{0662658C-AF65-FE43-92E4-5FCFAEFA392B}" destId="{90B1AE50-9F0D-0C44-BDEC-BD86AE643114}" srcOrd="1" destOrd="0" presId="urn:microsoft.com/office/officeart/2005/8/layout/radial5"/>
    <dgm:cxn modelId="{2257BD1B-1299-604B-A3FF-6FBBFE844268}" type="presParOf" srcId="{90B1AE50-9F0D-0C44-BDEC-BD86AE643114}" destId="{A09D6633-99E9-0A48-9D4F-696B87AD6208}" srcOrd="0" destOrd="0" presId="urn:microsoft.com/office/officeart/2005/8/layout/radial5"/>
    <dgm:cxn modelId="{A53D0472-CC6A-984F-94AC-36EBA032DD7E}" type="presParOf" srcId="{0662658C-AF65-FE43-92E4-5FCFAEFA392B}" destId="{4FAAED4F-BE93-DD47-864A-C84B884E13B4}" srcOrd="2" destOrd="0" presId="urn:microsoft.com/office/officeart/2005/8/layout/radial5"/>
    <dgm:cxn modelId="{F7BD011A-C74A-DB46-98A3-62A4A734209B}" type="presParOf" srcId="{0662658C-AF65-FE43-92E4-5FCFAEFA392B}" destId="{EBBFE959-1145-F24B-9C5B-625694E4D79A}" srcOrd="3" destOrd="0" presId="urn:microsoft.com/office/officeart/2005/8/layout/radial5"/>
    <dgm:cxn modelId="{D996F7DA-D0F6-7B42-907E-EFEC9F1938AC}" type="presParOf" srcId="{EBBFE959-1145-F24B-9C5B-625694E4D79A}" destId="{AAA8A6FD-3BCC-C148-8546-17219934EE94}" srcOrd="0" destOrd="0" presId="urn:microsoft.com/office/officeart/2005/8/layout/radial5"/>
    <dgm:cxn modelId="{CAF6951C-EB6B-7C4B-BDBD-9490497EF540}" type="presParOf" srcId="{0662658C-AF65-FE43-92E4-5FCFAEFA392B}" destId="{3CEA9849-2B15-074B-B755-D4BEC2236A5E}" srcOrd="4" destOrd="0" presId="urn:microsoft.com/office/officeart/2005/8/layout/radial5"/>
    <dgm:cxn modelId="{1A969A5C-D6B8-EB45-8C86-3648FE453AC7}" type="presParOf" srcId="{0662658C-AF65-FE43-92E4-5FCFAEFA392B}" destId="{F85B7AF5-63A2-F64D-ACA4-4ABC7DE1E81F}" srcOrd="5" destOrd="0" presId="urn:microsoft.com/office/officeart/2005/8/layout/radial5"/>
    <dgm:cxn modelId="{588BCDBA-B587-F74B-9C84-B551B0CF03C1}" type="presParOf" srcId="{F85B7AF5-63A2-F64D-ACA4-4ABC7DE1E81F}" destId="{5C6FCFF6-127F-C944-ADA1-25E48EEC5633}" srcOrd="0" destOrd="0" presId="urn:microsoft.com/office/officeart/2005/8/layout/radial5"/>
    <dgm:cxn modelId="{762550A6-DE3C-2A48-ADDE-850965A38143}" type="presParOf" srcId="{0662658C-AF65-FE43-92E4-5FCFAEFA392B}" destId="{C4DEBA85-ED57-DD48-95C5-FC64FF491F8D}" srcOrd="6" destOrd="0" presId="urn:microsoft.com/office/officeart/2005/8/layout/radial5"/>
    <dgm:cxn modelId="{BAE8FE89-369B-2645-B2E4-CF3880135E76}" type="presParOf" srcId="{0662658C-AF65-FE43-92E4-5FCFAEFA392B}" destId="{E9A72F26-7B5B-E841-9447-CC4D56A62156}" srcOrd="7" destOrd="0" presId="urn:microsoft.com/office/officeart/2005/8/layout/radial5"/>
    <dgm:cxn modelId="{7C3C75B6-2ECB-3045-B45F-A6BD5B045979}" type="presParOf" srcId="{E9A72F26-7B5B-E841-9447-CC4D56A62156}" destId="{9A40503B-CF9A-4444-A867-77A2AA8EF88F}" srcOrd="0" destOrd="0" presId="urn:microsoft.com/office/officeart/2005/8/layout/radial5"/>
    <dgm:cxn modelId="{ADBD1ECC-226F-0541-AA10-916E5CDA3D25}" type="presParOf" srcId="{0662658C-AF65-FE43-92E4-5FCFAEFA392B}" destId="{832EDEC4-126C-924A-8D99-B8B3BFF8DF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9ED3F2-1B25-874C-83E7-AF287D70AB0B}" type="doc">
      <dgm:prSet loTypeId="urn:microsoft.com/office/officeart/2005/8/layout/arrow3" loCatId="" qsTypeId="urn:microsoft.com/office/officeart/2005/8/quickstyle/simple4" qsCatId="simple" csTypeId="urn:microsoft.com/office/officeart/2005/8/colors/accent1_2" csCatId="accent1" phldr="1"/>
      <dgm:spPr/>
      <dgm:t>
        <a:bodyPr/>
        <a:lstStyle/>
        <a:p>
          <a:endParaRPr lang="ru-RU"/>
        </a:p>
      </dgm:t>
    </dgm:pt>
    <dgm:pt modelId="{C1B1D98E-9D4D-5140-9FE5-894509B838D3}">
      <dgm:prSet phldrT="[Текст]"/>
      <dgm:spPr/>
      <dgm:t>
        <a:bodyPr/>
        <a:lstStyle/>
        <a:p>
          <a:r>
            <a:rPr lang="en-US" dirty="0" smtClean="0"/>
            <a:t>Restrictive</a:t>
          </a:r>
          <a:endParaRPr lang="ru-RU" dirty="0"/>
        </a:p>
      </dgm:t>
    </dgm:pt>
    <dgm:pt modelId="{2CFDC54B-F2D4-224D-9EFD-5ACF67ED3C62}" type="parTrans" cxnId="{E4982430-FFEC-4D43-85F8-84C81F671B8D}">
      <dgm:prSet/>
      <dgm:spPr/>
      <dgm:t>
        <a:bodyPr/>
        <a:lstStyle/>
        <a:p>
          <a:endParaRPr lang="ru-RU"/>
        </a:p>
      </dgm:t>
    </dgm:pt>
    <dgm:pt modelId="{A4BF9F80-F4E5-6241-94C0-A0F29B458BFC}" type="sibTrans" cxnId="{E4982430-FFEC-4D43-85F8-84C81F671B8D}">
      <dgm:prSet/>
      <dgm:spPr/>
      <dgm:t>
        <a:bodyPr/>
        <a:lstStyle/>
        <a:p>
          <a:endParaRPr lang="ru-RU"/>
        </a:p>
      </dgm:t>
    </dgm:pt>
    <dgm:pt modelId="{91B86B75-6567-5F48-BEB6-52B9DFEE0C03}">
      <dgm:prSet phldrT="[Текст]"/>
      <dgm:spPr/>
      <dgm:t>
        <a:bodyPr/>
        <a:lstStyle/>
        <a:p>
          <a:r>
            <a:rPr lang="en-US" dirty="0" smtClean="0"/>
            <a:t>Balancing of pro-competition / anti-competition effects</a:t>
          </a:r>
          <a:endParaRPr lang="ru-RU" dirty="0"/>
        </a:p>
      </dgm:t>
    </dgm:pt>
    <dgm:pt modelId="{DD5180CA-4879-E345-9B72-4B4C87509C47}" type="parTrans" cxnId="{B737BD58-92A1-9445-949A-824E7A8DB151}">
      <dgm:prSet/>
      <dgm:spPr/>
      <dgm:t>
        <a:bodyPr/>
        <a:lstStyle/>
        <a:p>
          <a:endParaRPr lang="ru-RU"/>
        </a:p>
      </dgm:t>
    </dgm:pt>
    <dgm:pt modelId="{82248C26-17AF-7149-B69B-4EC2E5319F5B}" type="sibTrans" cxnId="{B737BD58-92A1-9445-949A-824E7A8DB151}">
      <dgm:prSet/>
      <dgm:spPr/>
      <dgm:t>
        <a:bodyPr/>
        <a:lstStyle/>
        <a:p>
          <a:endParaRPr lang="ru-RU"/>
        </a:p>
      </dgm:t>
    </dgm:pt>
    <dgm:pt modelId="{074C664D-E10D-FB40-85D8-4FF384DDB028}" type="pres">
      <dgm:prSet presAssocID="{BE9ED3F2-1B25-874C-83E7-AF287D70AB0B}" presName="compositeShape" presStyleCnt="0">
        <dgm:presLayoutVars>
          <dgm:chMax val="2"/>
          <dgm:dir/>
          <dgm:resizeHandles val="exact"/>
        </dgm:presLayoutVars>
      </dgm:prSet>
      <dgm:spPr/>
      <dgm:t>
        <a:bodyPr/>
        <a:lstStyle/>
        <a:p>
          <a:endParaRPr lang="ru-RU"/>
        </a:p>
      </dgm:t>
    </dgm:pt>
    <dgm:pt modelId="{D47CE6EF-7AFE-2649-8418-67D4086BE3C2}" type="pres">
      <dgm:prSet presAssocID="{BE9ED3F2-1B25-874C-83E7-AF287D70AB0B}" presName="divider" presStyleLbl="fgShp" presStyleIdx="0" presStyleCnt="1"/>
      <dgm:spPr/>
    </dgm:pt>
    <dgm:pt modelId="{8C9F020B-2690-6C43-90AB-05868A039471}" type="pres">
      <dgm:prSet presAssocID="{C1B1D98E-9D4D-5140-9FE5-894509B838D3}" presName="downArrow" presStyleLbl="node1" presStyleIdx="0" presStyleCnt="2"/>
      <dgm:spPr/>
    </dgm:pt>
    <dgm:pt modelId="{091A8A27-4F4A-C54A-BAEB-A5660F31DF5C}" type="pres">
      <dgm:prSet presAssocID="{C1B1D98E-9D4D-5140-9FE5-894509B838D3}" presName="downArrowText" presStyleLbl="revTx" presStyleIdx="0" presStyleCnt="2">
        <dgm:presLayoutVars>
          <dgm:bulletEnabled val="1"/>
        </dgm:presLayoutVars>
      </dgm:prSet>
      <dgm:spPr/>
      <dgm:t>
        <a:bodyPr/>
        <a:lstStyle/>
        <a:p>
          <a:endParaRPr lang="ru-RU"/>
        </a:p>
      </dgm:t>
    </dgm:pt>
    <dgm:pt modelId="{D12F40C4-2D4A-8848-B508-98DD2DE4514E}" type="pres">
      <dgm:prSet presAssocID="{91B86B75-6567-5F48-BEB6-52B9DFEE0C03}" presName="upArrow" presStyleLbl="node1" presStyleIdx="1" presStyleCnt="2"/>
      <dgm:spPr/>
    </dgm:pt>
    <dgm:pt modelId="{26282F56-3E5A-1948-9C7B-9B0D5CD758A3}" type="pres">
      <dgm:prSet presAssocID="{91B86B75-6567-5F48-BEB6-52B9DFEE0C03}" presName="upArrowText" presStyleLbl="revTx" presStyleIdx="1" presStyleCnt="2">
        <dgm:presLayoutVars>
          <dgm:bulletEnabled val="1"/>
        </dgm:presLayoutVars>
      </dgm:prSet>
      <dgm:spPr/>
      <dgm:t>
        <a:bodyPr/>
        <a:lstStyle/>
        <a:p>
          <a:endParaRPr lang="ru-RU"/>
        </a:p>
      </dgm:t>
    </dgm:pt>
  </dgm:ptLst>
  <dgm:cxnLst>
    <dgm:cxn modelId="{B005C09F-8824-D54E-986C-F6741071774E}" type="presOf" srcId="{C1B1D98E-9D4D-5140-9FE5-894509B838D3}" destId="{091A8A27-4F4A-C54A-BAEB-A5660F31DF5C}" srcOrd="0" destOrd="0" presId="urn:microsoft.com/office/officeart/2005/8/layout/arrow3"/>
    <dgm:cxn modelId="{403AD5A0-FA5D-334B-A141-16964DCF71D7}" type="presOf" srcId="{91B86B75-6567-5F48-BEB6-52B9DFEE0C03}" destId="{26282F56-3E5A-1948-9C7B-9B0D5CD758A3}" srcOrd="0" destOrd="0" presId="urn:microsoft.com/office/officeart/2005/8/layout/arrow3"/>
    <dgm:cxn modelId="{E4982430-FFEC-4D43-85F8-84C81F671B8D}" srcId="{BE9ED3F2-1B25-874C-83E7-AF287D70AB0B}" destId="{C1B1D98E-9D4D-5140-9FE5-894509B838D3}" srcOrd="0" destOrd="0" parTransId="{2CFDC54B-F2D4-224D-9EFD-5ACF67ED3C62}" sibTransId="{A4BF9F80-F4E5-6241-94C0-A0F29B458BFC}"/>
    <dgm:cxn modelId="{B737BD58-92A1-9445-949A-824E7A8DB151}" srcId="{BE9ED3F2-1B25-874C-83E7-AF287D70AB0B}" destId="{91B86B75-6567-5F48-BEB6-52B9DFEE0C03}" srcOrd="1" destOrd="0" parTransId="{DD5180CA-4879-E345-9B72-4B4C87509C47}" sibTransId="{82248C26-17AF-7149-B69B-4EC2E5319F5B}"/>
    <dgm:cxn modelId="{DC1F3722-B1AF-004C-BEB7-226E82F0AE86}" type="presOf" srcId="{BE9ED3F2-1B25-874C-83E7-AF287D70AB0B}" destId="{074C664D-E10D-FB40-85D8-4FF384DDB028}" srcOrd="0" destOrd="0" presId="urn:microsoft.com/office/officeart/2005/8/layout/arrow3"/>
    <dgm:cxn modelId="{AFCA93CB-E0E2-FF4F-BC3B-43670FFF4ED3}" type="presParOf" srcId="{074C664D-E10D-FB40-85D8-4FF384DDB028}" destId="{D47CE6EF-7AFE-2649-8418-67D4086BE3C2}" srcOrd="0" destOrd="0" presId="urn:microsoft.com/office/officeart/2005/8/layout/arrow3"/>
    <dgm:cxn modelId="{90FE3784-5BBC-FF4B-B850-064E3B7087C2}" type="presParOf" srcId="{074C664D-E10D-FB40-85D8-4FF384DDB028}" destId="{8C9F020B-2690-6C43-90AB-05868A039471}" srcOrd="1" destOrd="0" presId="urn:microsoft.com/office/officeart/2005/8/layout/arrow3"/>
    <dgm:cxn modelId="{3AAB90B3-D5D5-7A42-BDE9-4535EA11E456}" type="presParOf" srcId="{074C664D-E10D-FB40-85D8-4FF384DDB028}" destId="{091A8A27-4F4A-C54A-BAEB-A5660F31DF5C}" srcOrd="2" destOrd="0" presId="urn:microsoft.com/office/officeart/2005/8/layout/arrow3"/>
    <dgm:cxn modelId="{6A6088F0-5412-DB46-A212-379F3F8C951F}" type="presParOf" srcId="{074C664D-E10D-FB40-85D8-4FF384DDB028}" destId="{D12F40C4-2D4A-8848-B508-98DD2DE4514E}" srcOrd="3" destOrd="0" presId="urn:microsoft.com/office/officeart/2005/8/layout/arrow3"/>
    <dgm:cxn modelId="{4627D0E6-3933-4E42-9702-F6DCCE965914}" type="presParOf" srcId="{074C664D-E10D-FB40-85D8-4FF384DDB028}" destId="{26282F56-3E5A-1948-9C7B-9B0D5CD758A3}"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2446C-9508-3347-B41F-7963FB77E8A2}">
      <dsp:nvSpPr>
        <dsp:cNvPr id="0" name=""/>
        <dsp:cNvSpPr/>
      </dsp:nvSpPr>
      <dsp:spPr>
        <a:xfrm rot="5400000">
          <a:off x="335063" y="1112122"/>
          <a:ext cx="997020" cy="1659020"/>
        </a:xfrm>
        <a:prstGeom prst="corner">
          <a:avLst>
            <a:gd name="adj1" fmla="val 16120"/>
            <a:gd name="adj2" fmla="val 16110"/>
          </a:avLst>
        </a:prstGeom>
        <a:solidFill>
          <a:schemeClr val="accent2">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2E778E30-B83E-8E44-ABE7-72BF14B7B6F8}">
      <dsp:nvSpPr>
        <dsp:cNvPr id="0" name=""/>
        <dsp:cNvSpPr/>
      </dsp:nvSpPr>
      <dsp:spPr>
        <a:xfrm>
          <a:off x="168636" y="1607811"/>
          <a:ext cx="1497773" cy="131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1890</a:t>
          </a:r>
          <a:r>
            <a:rPr lang="en-US" sz="1800" kern="1200" dirty="0" smtClean="0"/>
            <a:t> </a:t>
          </a:r>
        </a:p>
        <a:p>
          <a:pPr lvl="0" algn="l" defTabSz="800100">
            <a:lnSpc>
              <a:spcPct val="90000"/>
            </a:lnSpc>
            <a:spcBef>
              <a:spcPct val="0"/>
            </a:spcBef>
            <a:spcAft>
              <a:spcPct val="35000"/>
            </a:spcAft>
          </a:pPr>
          <a:r>
            <a:rPr lang="en-US" sz="2000" kern="1200" dirty="0" smtClean="0"/>
            <a:t>US Sherman Antitrust Act</a:t>
          </a:r>
          <a:endParaRPr lang="ru-RU" sz="2000" kern="1200" dirty="0"/>
        </a:p>
      </dsp:txBody>
      <dsp:txXfrm>
        <a:off x="168636" y="1607811"/>
        <a:ext cx="1497773" cy="1312885"/>
      </dsp:txXfrm>
    </dsp:sp>
    <dsp:sp modelId="{F4EF1368-4EBB-9C4B-AECD-8843A138CC32}">
      <dsp:nvSpPr>
        <dsp:cNvPr id="0" name=""/>
        <dsp:cNvSpPr/>
      </dsp:nvSpPr>
      <dsp:spPr>
        <a:xfrm>
          <a:off x="1383810" y="989983"/>
          <a:ext cx="282598" cy="282598"/>
        </a:xfrm>
        <a:prstGeom prst="triangle">
          <a:avLst>
            <a:gd name="adj" fmla="val 100000"/>
          </a:avLst>
        </a:prstGeom>
        <a:solidFill>
          <a:schemeClr val="accent2">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57F5873-1A4E-3B47-9CC6-46D716AC70F7}">
      <dsp:nvSpPr>
        <dsp:cNvPr id="0" name=""/>
        <dsp:cNvSpPr/>
      </dsp:nvSpPr>
      <dsp:spPr>
        <a:xfrm rot="5400000">
          <a:off x="2168630" y="658404"/>
          <a:ext cx="997020" cy="1659020"/>
        </a:xfrm>
        <a:prstGeom prst="corner">
          <a:avLst>
            <a:gd name="adj1" fmla="val 16120"/>
            <a:gd name="adj2" fmla="val 16110"/>
          </a:avLst>
        </a:prstGeom>
        <a:solidFill>
          <a:schemeClr val="accent2">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0D7DFD75-1EEC-C14C-B5FA-9D97DF7D82B0}">
      <dsp:nvSpPr>
        <dsp:cNvPr id="0" name=""/>
        <dsp:cNvSpPr/>
      </dsp:nvSpPr>
      <dsp:spPr>
        <a:xfrm>
          <a:off x="2002203" y="1154094"/>
          <a:ext cx="1497773" cy="131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1990</a:t>
          </a:r>
          <a:r>
            <a:rPr lang="en-US" sz="1800" kern="1200" dirty="0" smtClean="0"/>
            <a:t>         </a:t>
          </a:r>
          <a:r>
            <a:rPr lang="en-US" sz="2000" kern="1200" dirty="0" smtClean="0"/>
            <a:t>Italy’s Antitrust law</a:t>
          </a:r>
          <a:endParaRPr lang="ru-RU" sz="2000" kern="1200" dirty="0"/>
        </a:p>
      </dsp:txBody>
      <dsp:txXfrm>
        <a:off x="2002203" y="1154094"/>
        <a:ext cx="1497773" cy="1312885"/>
      </dsp:txXfrm>
    </dsp:sp>
    <dsp:sp modelId="{B4C42F34-78CE-7042-A83A-22A538858735}">
      <dsp:nvSpPr>
        <dsp:cNvPr id="0" name=""/>
        <dsp:cNvSpPr/>
      </dsp:nvSpPr>
      <dsp:spPr>
        <a:xfrm>
          <a:off x="3217377" y="536265"/>
          <a:ext cx="282598" cy="282598"/>
        </a:xfrm>
        <a:prstGeom prst="triangle">
          <a:avLst>
            <a:gd name="adj" fmla="val 100000"/>
          </a:avLst>
        </a:prstGeom>
        <a:solidFill>
          <a:schemeClr val="accent2">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7BFB619-497C-B547-B8BB-C50218E23D91}">
      <dsp:nvSpPr>
        <dsp:cNvPr id="0" name=""/>
        <dsp:cNvSpPr/>
      </dsp:nvSpPr>
      <dsp:spPr>
        <a:xfrm rot="5400000">
          <a:off x="4002197" y="204686"/>
          <a:ext cx="997020" cy="1659020"/>
        </a:xfrm>
        <a:prstGeom prst="corner">
          <a:avLst>
            <a:gd name="adj1" fmla="val 16120"/>
            <a:gd name="adj2" fmla="val 16110"/>
          </a:avLst>
        </a:prstGeom>
        <a:solidFill>
          <a:schemeClr val="accent2">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89DE6B8E-4339-4C45-9095-D0627AFF52D3}">
      <dsp:nvSpPr>
        <dsp:cNvPr id="0" name=""/>
        <dsp:cNvSpPr/>
      </dsp:nvSpPr>
      <dsp:spPr>
        <a:xfrm>
          <a:off x="3835769" y="700376"/>
          <a:ext cx="1497773" cy="131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2001</a:t>
          </a:r>
        </a:p>
        <a:p>
          <a:pPr lvl="0" algn="l" defTabSz="800100">
            <a:lnSpc>
              <a:spcPct val="90000"/>
            </a:lnSpc>
            <a:spcBef>
              <a:spcPct val="0"/>
            </a:spcBef>
            <a:spcAft>
              <a:spcPct val="35000"/>
            </a:spcAft>
          </a:pPr>
          <a:r>
            <a:rPr lang="en-US" sz="2000" kern="1200" dirty="0" smtClean="0"/>
            <a:t>Antitrust discipline </a:t>
          </a:r>
          <a:r>
            <a:rPr lang="en-US" sz="2000" kern="1200" dirty="0" smtClean="0">
              <a:sym typeface="Wingdings"/>
            </a:rPr>
            <a:t> Italian Constitution</a:t>
          </a:r>
          <a:endParaRPr lang="ru-RU" sz="2000" kern="1200" dirty="0"/>
        </a:p>
      </dsp:txBody>
      <dsp:txXfrm>
        <a:off x="3835769" y="700376"/>
        <a:ext cx="1497773" cy="1312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7D8B1-E756-BA46-B298-53F56F1E19FE}">
      <dsp:nvSpPr>
        <dsp:cNvPr id="0" name=""/>
        <dsp:cNvSpPr/>
      </dsp:nvSpPr>
      <dsp:spPr>
        <a:xfrm>
          <a:off x="0" y="0"/>
          <a:ext cx="8507288" cy="0"/>
        </a:xfrm>
        <a:prstGeom prst="line">
          <a:avLst/>
        </a:prstGeom>
        <a:solidFill>
          <a:schemeClr val="accent2">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2441BA6-8DF7-7944-9D7B-F73E17770BED}">
      <dsp:nvSpPr>
        <dsp:cNvPr id="0" name=""/>
        <dsp:cNvSpPr/>
      </dsp:nvSpPr>
      <dsp:spPr>
        <a:xfrm>
          <a:off x="0" y="0"/>
          <a:ext cx="1974469" cy="4680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lvl="0" algn="l" defTabSz="1689100" rtl="0">
            <a:lnSpc>
              <a:spcPct val="90000"/>
            </a:lnSpc>
            <a:spcBef>
              <a:spcPct val="0"/>
            </a:spcBef>
            <a:spcAft>
              <a:spcPct val="35000"/>
            </a:spcAft>
          </a:pPr>
          <a:r>
            <a:rPr lang="it-IT" sz="3800" kern="1200" dirty="0" err="1" smtClean="0"/>
            <a:t>Italian</a:t>
          </a:r>
          <a:r>
            <a:rPr lang="it-IT" sz="3800" kern="1200" dirty="0" smtClean="0"/>
            <a:t> antitrust law </a:t>
          </a:r>
          <a:r>
            <a:rPr lang="it-IT" sz="3800" kern="1200" dirty="0" err="1" smtClean="0"/>
            <a:t>is</a:t>
          </a:r>
          <a:r>
            <a:rPr lang="it-IT" sz="3800" kern="1200" dirty="0" smtClean="0"/>
            <a:t> a story of success</a:t>
          </a:r>
          <a:endParaRPr lang="ru-RU" sz="3800" kern="1200" dirty="0"/>
        </a:p>
      </dsp:txBody>
      <dsp:txXfrm>
        <a:off x="0" y="0"/>
        <a:ext cx="1974469" cy="4680520"/>
      </dsp:txXfrm>
    </dsp:sp>
    <dsp:sp modelId="{2224597B-ABCB-B749-B6DA-A4D48A996844}">
      <dsp:nvSpPr>
        <dsp:cNvPr id="0" name=""/>
        <dsp:cNvSpPr/>
      </dsp:nvSpPr>
      <dsp:spPr>
        <a:xfrm>
          <a:off x="2096844" y="38509"/>
          <a:ext cx="6404309" cy="770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it-IT" sz="1900" kern="1200" dirty="0" smtClean="0"/>
            <a:t>Italy was the first EU country to pass an antitrust law fully in </a:t>
          </a:r>
          <a:r>
            <a:rPr lang="it-IT" sz="1900" b="1" kern="1200" dirty="0" smtClean="0"/>
            <a:t>accordance with the EU regulations </a:t>
          </a:r>
          <a:r>
            <a:rPr lang="it-IT" sz="1900" kern="1200" dirty="0" smtClean="0"/>
            <a:t>in the field</a:t>
          </a:r>
          <a:endParaRPr lang="it-IT" sz="1900" kern="1200" dirty="0"/>
        </a:p>
      </dsp:txBody>
      <dsp:txXfrm>
        <a:off x="2096844" y="38509"/>
        <a:ext cx="6404309" cy="770183"/>
      </dsp:txXfrm>
    </dsp:sp>
    <dsp:sp modelId="{4FB5DF23-6FD2-7B4E-84B4-5BD004CF459A}">
      <dsp:nvSpPr>
        <dsp:cNvPr id="0" name=""/>
        <dsp:cNvSpPr/>
      </dsp:nvSpPr>
      <dsp:spPr>
        <a:xfrm>
          <a:off x="1974469" y="808692"/>
          <a:ext cx="6526685"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EA08D97E-C2B7-DB42-925F-4FE366BAB22B}">
      <dsp:nvSpPr>
        <dsp:cNvPr id="0" name=""/>
        <dsp:cNvSpPr/>
      </dsp:nvSpPr>
      <dsp:spPr>
        <a:xfrm>
          <a:off x="2096844" y="847201"/>
          <a:ext cx="6404309" cy="770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it-IT" sz="1900" kern="1200" dirty="0" smtClean="0"/>
            <a:t>The law not only prevents anti-competitive behaviour, but it renders </a:t>
          </a:r>
          <a:r>
            <a:rPr lang="it-IT" sz="1900" b="1" kern="1200" dirty="0" smtClean="0"/>
            <a:t>competition a priority public policy aim </a:t>
          </a:r>
          <a:r>
            <a:rPr lang="it-IT" sz="1900" kern="1200" dirty="0" smtClean="0"/>
            <a:t>in Italy</a:t>
          </a:r>
          <a:endParaRPr lang="it-IT" sz="1900" kern="1200" dirty="0"/>
        </a:p>
      </dsp:txBody>
      <dsp:txXfrm>
        <a:off x="2096844" y="847201"/>
        <a:ext cx="6404309" cy="770183"/>
      </dsp:txXfrm>
    </dsp:sp>
    <dsp:sp modelId="{F8B694A6-B7A5-A34D-91DC-15F5C0446884}">
      <dsp:nvSpPr>
        <dsp:cNvPr id="0" name=""/>
        <dsp:cNvSpPr/>
      </dsp:nvSpPr>
      <dsp:spPr>
        <a:xfrm>
          <a:off x="1974469" y="1617384"/>
          <a:ext cx="6526685"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4E219206-BEDD-8945-983D-03EC00F83449}">
      <dsp:nvSpPr>
        <dsp:cNvPr id="0" name=""/>
        <dsp:cNvSpPr/>
      </dsp:nvSpPr>
      <dsp:spPr>
        <a:xfrm>
          <a:off x="2096844" y="1655893"/>
          <a:ext cx="6404309" cy="770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dirty="0" smtClean="0"/>
            <a:t>It compels the Italian legal system to interpret Italian antitrust norms </a:t>
          </a:r>
          <a:r>
            <a:rPr lang="en-US" sz="1900" b="1" kern="1200" dirty="0" smtClean="0"/>
            <a:t>according to EU principles</a:t>
          </a:r>
          <a:endParaRPr lang="en-US" sz="1900" b="1" kern="1200" dirty="0"/>
        </a:p>
      </dsp:txBody>
      <dsp:txXfrm>
        <a:off x="2096844" y="1655893"/>
        <a:ext cx="6404309" cy="770183"/>
      </dsp:txXfrm>
    </dsp:sp>
    <dsp:sp modelId="{9A92F471-EF11-6B49-B51C-E1BE701843BB}">
      <dsp:nvSpPr>
        <dsp:cNvPr id="0" name=""/>
        <dsp:cNvSpPr/>
      </dsp:nvSpPr>
      <dsp:spPr>
        <a:xfrm>
          <a:off x="1974469" y="2426077"/>
          <a:ext cx="6526685"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D2034058-E961-4A47-A0AF-551B7CCB36CF}">
      <dsp:nvSpPr>
        <dsp:cNvPr id="0" name=""/>
        <dsp:cNvSpPr/>
      </dsp:nvSpPr>
      <dsp:spPr>
        <a:xfrm>
          <a:off x="2096844" y="2464586"/>
          <a:ext cx="6404309" cy="935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dirty="0" smtClean="0"/>
            <a:t>It establishes an independent </a:t>
          </a:r>
          <a:r>
            <a:rPr lang="en-US" sz="1900" b="1" kern="1200" dirty="0" smtClean="0"/>
            <a:t>Antitrust Authority </a:t>
          </a:r>
          <a:r>
            <a:rPr lang="en-US" sz="1900" kern="1200" dirty="0" smtClean="0"/>
            <a:t>(Autorità Garante della Concorrenza e del Mercato - </a:t>
          </a:r>
          <a:r>
            <a:rPr lang="en-US" sz="1900" b="1" kern="1200" dirty="0" smtClean="0"/>
            <a:t>AG</a:t>
          </a:r>
          <a:r>
            <a:rPr lang="ru-RU" sz="1900" b="1" kern="1200" dirty="0" smtClean="0"/>
            <a:t>С</a:t>
          </a:r>
          <a:r>
            <a:rPr lang="en-US" sz="1900" b="1" kern="1200" dirty="0" smtClean="0"/>
            <a:t>M</a:t>
          </a:r>
          <a:r>
            <a:rPr lang="en-US" sz="1900" kern="1200" dirty="0" smtClean="0"/>
            <a:t>) that enforces the law </a:t>
          </a:r>
          <a:endParaRPr lang="en-US" sz="1900" kern="1200" dirty="0"/>
        </a:p>
      </dsp:txBody>
      <dsp:txXfrm>
        <a:off x="2096844" y="2464586"/>
        <a:ext cx="6404309" cy="935479"/>
      </dsp:txXfrm>
    </dsp:sp>
    <dsp:sp modelId="{E0DCC1CD-0E52-9342-B06F-9D5C898572C5}">
      <dsp:nvSpPr>
        <dsp:cNvPr id="0" name=""/>
        <dsp:cNvSpPr/>
      </dsp:nvSpPr>
      <dsp:spPr>
        <a:xfrm>
          <a:off x="1974469" y="3400066"/>
          <a:ext cx="6526685"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 modelId="{898E103F-8D4C-3E47-BB1F-E333A8B50FFC}">
      <dsp:nvSpPr>
        <dsp:cNvPr id="0" name=""/>
        <dsp:cNvSpPr/>
      </dsp:nvSpPr>
      <dsp:spPr>
        <a:xfrm>
          <a:off x="2096844" y="3438575"/>
          <a:ext cx="6404309" cy="12000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dirty="0" smtClean="0"/>
            <a:t>The Authority was given the power to voluntarily participate in the </a:t>
          </a:r>
          <a:r>
            <a:rPr lang="en-US" sz="1900" b="1" kern="1200" dirty="0" smtClean="0"/>
            <a:t>legislative process </a:t>
          </a:r>
          <a:r>
            <a:rPr lang="en-US" sz="1900" kern="1200" dirty="0" smtClean="0"/>
            <a:t>without any request made by the government or other bodies (as it was the case in France with the Conseil de la concurrence) </a:t>
          </a:r>
          <a:endParaRPr lang="en-US" sz="1900" kern="1200" dirty="0"/>
        </a:p>
      </dsp:txBody>
      <dsp:txXfrm>
        <a:off x="2096844" y="3438575"/>
        <a:ext cx="6404309" cy="1200022"/>
      </dsp:txXfrm>
    </dsp:sp>
    <dsp:sp modelId="{14B29241-7167-1A49-82CB-9E4941C4C95F}">
      <dsp:nvSpPr>
        <dsp:cNvPr id="0" name=""/>
        <dsp:cNvSpPr/>
      </dsp:nvSpPr>
      <dsp:spPr>
        <a:xfrm>
          <a:off x="1974469" y="4638597"/>
          <a:ext cx="6526685" cy="0"/>
        </a:xfrm>
        <a:prstGeom prst="line">
          <a:avLst/>
        </a:prstGeom>
        <a:solidFill>
          <a:schemeClr val="accent2">
            <a:hueOff val="0"/>
            <a:satOff val="0"/>
            <a:lumOff val="0"/>
            <a:alphaOff val="0"/>
          </a:schemeClr>
        </a:solidFill>
        <a:ln w="19050" cap="flat" cmpd="sng" algn="ctr">
          <a:solidFill>
            <a:schemeClr val="accent2">
              <a:tint val="50000"/>
              <a:hueOff val="0"/>
              <a:satOff val="0"/>
              <a:lumOff val="0"/>
              <a:alphaOff val="0"/>
            </a:schemeClr>
          </a:solidFill>
          <a:prstDash val="solid"/>
        </a:ln>
        <a:effectLst>
          <a:outerShdw blurRad="38100" dist="30000" dir="5400000" rotWithShape="0">
            <a:srgbClr val="000000">
              <a:alpha val="45000"/>
            </a:srgbClr>
          </a:outerShdw>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DA53B-CEFE-1C4E-84CD-C37019CB5523}">
      <dsp:nvSpPr>
        <dsp:cNvPr id="0" name=""/>
        <dsp:cNvSpPr/>
      </dsp:nvSpPr>
      <dsp:spPr>
        <a:xfrm>
          <a:off x="3331621" y="1898717"/>
          <a:ext cx="2002321" cy="1099107"/>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Interpretation </a:t>
          </a:r>
          <a:r>
            <a:rPr lang="en-US" sz="1800" b="1" kern="1200" dirty="0" smtClean="0"/>
            <a:t>rules</a:t>
          </a:r>
          <a:endParaRPr lang="ru-RU" sz="1800" b="1" kern="1200" dirty="0"/>
        </a:p>
      </dsp:txBody>
      <dsp:txXfrm>
        <a:off x="3624854" y="2059677"/>
        <a:ext cx="1415855" cy="777187"/>
      </dsp:txXfrm>
    </dsp:sp>
    <dsp:sp modelId="{90B1AE50-9F0D-0C44-BDEC-BD86AE643114}">
      <dsp:nvSpPr>
        <dsp:cNvPr id="0" name=""/>
        <dsp:cNvSpPr/>
      </dsp:nvSpPr>
      <dsp:spPr>
        <a:xfrm rot="16200000">
          <a:off x="4171517" y="1384925"/>
          <a:ext cx="322529" cy="437294"/>
        </a:xfrm>
        <a:prstGeom prst="rightArrow">
          <a:avLst>
            <a:gd name="adj1" fmla="val 60000"/>
            <a:gd name="adj2" fmla="val 50000"/>
          </a:avLst>
        </a:prstGeom>
        <a:solidFill>
          <a:schemeClr val="accent2">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a:off x="4219897" y="1520764"/>
        <a:ext cx="225770" cy="262376"/>
      </dsp:txXfrm>
    </dsp:sp>
    <dsp:sp modelId="{4FAAED4F-BE93-DD47-864A-C84B884E13B4}">
      <dsp:nvSpPr>
        <dsp:cNvPr id="0" name=""/>
        <dsp:cNvSpPr/>
      </dsp:nvSpPr>
      <dsp:spPr>
        <a:xfrm>
          <a:off x="3689703" y="4012"/>
          <a:ext cx="1286158" cy="1286158"/>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smtClean="0"/>
            <a:t>Artt</a:t>
          </a:r>
          <a:r>
            <a:rPr lang="en-US" sz="1500" b="1" kern="1200" dirty="0" smtClean="0"/>
            <a:t>. </a:t>
          </a:r>
          <a:r>
            <a:rPr lang="en-US" sz="1500" b="1" kern="1200" dirty="0" smtClean="0"/>
            <a:t>101, 102 TFEU</a:t>
          </a:r>
          <a:endParaRPr lang="ru-RU" sz="1500" b="1" kern="1200" dirty="0"/>
        </a:p>
      </dsp:txBody>
      <dsp:txXfrm>
        <a:off x="3878056" y="192365"/>
        <a:ext cx="909452" cy="909452"/>
      </dsp:txXfrm>
    </dsp:sp>
    <dsp:sp modelId="{EBBFE959-1145-F24B-9C5B-625694E4D79A}">
      <dsp:nvSpPr>
        <dsp:cNvPr id="0" name=""/>
        <dsp:cNvSpPr/>
      </dsp:nvSpPr>
      <dsp:spPr>
        <a:xfrm>
          <a:off x="5398328" y="2229624"/>
          <a:ext cx="155108" cy="437294"/>
        </a:xfrm>
        <a:prstGeom prst="rightArrow">
          <a:avLst>
            <a:gd name="adj1" fmla="val 60000"/>
            <a:gd name="adj2" fmla="val 50000"/>
          </a:avLst>
        </a:prstGeom>
        <a:solidFill>
          <a:schemeClr val="accent2">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a:off x="5398328" y="2317083"/>
        <a:ext cx="108576" cy="262376"/>
      </dsp:txXfrm>
    </dsp:sp>
    <dsp:sp modelId="{3CEA9849-2B15-074B-B755-D4BEC2236A5E}">
      <dsp:nvSpPr>
        <dsp:cNvPr id="0" name=""/>
        <dsp:cNvSpPr/>
      </dsp:nvSpPr>
      <dsp:spPr>
        <a:xfrm>
          <a:off x="5626601" y="1805192"/>
          <a:ext cx="1286158" cy="1286158"/>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Direct effect / supremacy of EU Law</a:t>
          </a:r>
          <a:endParaRPr lang="ru-RU" sz="1500" b="1" kern="1200" dirty="0"/>
        </a:p>
      </dsp:txBody>
      <dsp:txXfrm>
        <a:off x="5814954" y="1993545"/>
        <a:ext cx="909452" cy="909452"/>
      </dsp:txXfrm>
    </dsp:sp>
    <dsp:sp modelId="{F85B7AF5-63A2-F64D-ACA4-4ABC7DE1E81F}">
      <dsp:nvSpPr>
        <dsp:cNvPr id="0" name=""/>
        <dsp:cNvSpPr/>
      </dsp:nvSpPr>
      <dsp:spPr>
        <a:xfrm rot="5400000">
          <a:off x="4192180" y="3036506"/>
          <a:ext cx="281203" cy="437294"/>
        </a:xfrm>
        <a:prstGeom prst="rightArrow">
          <a:avLst>
            <a:gd name="adj1" fmla="val 60000"/>
            <a:gd name="adj2" fmla="val 50000"/>
          </a:avLst>
        </a:prstGeom>
        <a:solidFill>
          <a:schemeClr val="accent2">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a:off x="4234361" y="3081785"/>
        <a:ext cx="196842" cy="262376"/>
      </dsp:txXfrm>
    </dsp:sp>
    <dsp:sp modelId="{C4DEBA85-ED57-DD48-95C5-FC64FF491F8D}">
      <dsp:nvSpPr>
        <dsp:cNvPr id="0" name=""/>
        <dsp:cNvSpPr/>
      </dsp:nvSpPr>
      <dsp:spPr>
        <a:xfrm>
          <a:off x="3408979" y="3528398"/>
          <a:ext cx="1847605" cy="1286158"/>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EU laws enforcement</a:t>
          </a:r>
          <a:endParaRPr lang="ru-RU" sz="1500" b="1" kern="1200" dirty="0"/>
        </a:p>
      </dsp:txBody>
      <dsp:txXfrm>
        <a:off x="3679554" y="3716751"/>
        <a:ext cx="1306455" cy="909452"/>
      </dsp:txXfrm>
    </dsp:sp>
    <dsp:sp modelId="{E9A72F26-7B5B-E841-9447-CC4D56A62156}">
      <dsp:nvSpPr>
        <dsp:cNvPr id="0" name=""/>
        <dsp:cNvSpPr/>
      </dsp:nvSpPr>
      <dsp:spPr>
        <a:xfrm rot="10800000">
          <a:off x="3109986" y="2229624"/>
          <a:ext cx="156622" cy="437294"/>
        </a:xfrm>
        <a:prstGeom prst="rightArrow">
          <a:avLst>
            <a:gd name="adj1" fmla="val 60000"/>
            <a:gd name="adj2" fmla="val 50000"/>
          </a:avLst>
        </a:prstGeom>
        <a:solidFill>
          <a:schemeClr val="accent2">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10800000">
        <a:off x="3156973" y="2317083"/>
        <a:ext cx="109635" cy="262376"/>
      </dsp:txXfrm>
    </dsp:sp>
    <dsp:sp modelId="{832EDEC4-126C-924A-8D99-B8B3BFF8DFA4}">
      <dsp:nvSpPr>
        <dsp:cNvPr id="0" name=""/>
        <dsp:cNvSpPr/>
      </dsp:nvSpPr>
      <dsp:spPr>
        <a:xfrm>
          <a:off x="1440164" y="1805192"/>
          <a:ext cx="1595943" cy="1286158"/>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Principles of EU competition law</a:t>
          </a:r>
          <a:endParaRPr lang="ru-RU" sz="1500" b="1" kern="1200" dirty="0"/>
        </a:p>
      </dsp:txBody>
      <dsp:txXfrm>
        <a:off x="1673884" y="1993545"/>
        <a:ext cx="1128503" cy="9094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CE6EF-7AFE-2649-8418-67D4086BE3C2}">
      <dsp:nvSpPr>
        <dsp:cNvPr id="0" name=""/>
        <dsp:cNvSpPr/>
      </dsp:nvSpPr>
      <dsp:spPr>
        <a:xfrm rot="21300000">
          <a:off x="15711" y="1076801"/>
          <a:ext cx="5088425" cy="582701"/>
        </a:xfrm>
        <a:prstGeom prst="mathMinus">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dsp:style>
    </dsp:sp>
    <dsp:sp modelId="{8C9F020B-2690-6C43-90AB-05868A039471}">
      <dsp:nvSpPr>
        <dsp:cNvPr id="0" name=""/>
        <dsp:cNvSpPr/>
      </dsp:nvSpPr>
      <dsp:spPr>
        <a:xfrm>
          <a:off x="614381" y="136815"/>
          <a:ext cx="1535954" cy="1094521"/>
        </a:xfrm>
        <a:prstGeom prst="downArrow">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091A8A27-4F4A-C54A-BAEB-A5660F31DF5C}">
      <dsp:nvSpPr>
        <dsp:cNvPr id="0" name=""/>
        <dsp:cNvSpPr/>
      </dsp:nvSpPr>
      <dsp:spPr>
        <a:xfrm>
          <a:off x="2713519" y="0"/>
          <a:ext cx="1638351" cy="11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Restrictive</a:t>
          </a:r>
          <a:endParaRPr lang="ru-RU" sz="1500" kern="1200" dirty="0"/>
        </a:p>
      </dsp:txBody>
      <dsp:txXfrm>
        <a:off x="2713519" y="0"/>
        <a:ext cx="1638351" cy="1149247"/>
      </dsp:txXfrm>
    </dsp:sp>
    <dsp:sp modelId="{D12F40C4-2D4A-8848-B508-98DD2DE4514E}">
      <dsp:nvSpPr>
        <dsp:cNvPr id="0" name=""/>
        <dsp:cNvSpPr/>
      </dsp:nvSpPr>
      <dsp:spPr>
        <a:xfrm>
          <a:off x="2969511" y="1504967"/>
          <a:ext cx="1535954" cy="1094521"/>
        </a:xfrm>
        <a:prstGeom prst="upArrow">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26282F56-3E5A-1948-9C7B-9B0D5CD758A3}">
      <dsp:nvSpPr>
        <dsp:cNvPr id="0" name=""/>
        <dsp:cNvSpPr/>
      </dsp:nvSpPr>
      <dsp:spPr>
        <a:xfrm>
          <a:off x="767977" y="1587056"/>
          <a:ext cx="1638351" cy="11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Balancing of pro-competition / anti-competition effects</a:t>
          </a:r>
          <a:endParaRPr lang="ru-RU" sz="1500" kern="1200" dirty="0"/>
        </a:p>
      </dsp:txBody>
      <dsp:txXfrm>
        <a:off x="767977" y="1587056"/>
        <a:ext cx="1638351" cy="114924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0FE5208-C273-C44C-9F5F-212FE90B6D7D}" type="datetime1">
              <a:rPr lang="it-IT" smtClean="0"/>
              <a:t>09/12/2015</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989B7EF-2136-EC48-974B-773FAEAC2874}" type="slidenum">
              <a:rPr lang="it-IT" smtClean="0"/>
              <a:t>‹#›</a:t>
            </a:fld>
            <a:endParaRPr lang="it-IT"/>
          </a:p>
        </p:txBody>
      </p:sp>
    </p:spTree>
    <p:extLst>
      <p:ext uri="{BB962C8B-B14F-4D97-AF65-F5344CB8AC3E}">
        <p14:creationId xmlns:p14="http://schemas.microsoft.com/office/powerpoint/2010/main" val="24072163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B24495E-02BC-4645-A8D5-5F02A5AFF1DE}" type="datetime1">
              <a:rPr lang="it-IT" smtClean="0"/>
              <a:t>09/12/2015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363DF36-159C-7D42-9E2E-1DCF21405B6B}" type="slidenum">
              <a:rPr lang="it-IT" smtClean="0"/>
              <a:t>‹#›</a:t>
            </a:fld>
            <a:endParaRPr lang="it-IT"/>
          </a:p>
        </p:txBody>
      </p:sp>
    </p:spTree>
    <p:extLst>
      <p:ext uri="{BB962C8B-B14F-4D97-AF65-F5344CB8AC3E}">
        <p14:creationId xmlns:p14="http://schemas.microsoft.com/office/powerpoint/2010/main" val="28281188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363DF36-159C-7D42-9E2E-1DCF21405B6B}" type="slidenum">
              <a:rPr lang="it-IT" smtClean="0"/>
              <a:t>2</a:t>
            </a:fld>
            <a:endParaRPr lang="it-IT"/>
          </a:p>
        </p:txBody>
      </p:sp>
    </p:spTree>
    <p:extLst>
      <p:ext uri="{BB962C8B-B14F-4D97-AF65-F5344CB8AC3E}">
        <p14:creationId xmlns:p14="http://schemas.microsoft.com/office/powerpoint/2010/main" val="2892381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Название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FE9BA3-E6C2-524D-8A33-2DE05722F700}" type="datetime1">
              <a:rPr lang="it-IT" smtClean="0"/>
              <a:t>09/12/2015</a:t>
            </a:fld>
            <a:endParaRPr lang="en-US" dirty="0"/>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AB6C8196-F80C-4D19-874D-0396D2C7BF9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5FBC28F-C3EE-7F48-9C77-87B8704E9C10}" type="datetime1">
              <a:rPr lang="it-IT" smtClean="0"/>
              <a:t>09/12/2015</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B6C8196-F80C-4D19-874D-0396D2C7BF9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 загол.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48B9689B-F1C4-4342-B9CB-E78EC26BB69A}" type="datetime1">
              <a:rPr lang="it-IT" smtClean="0"/>
              <a:t>09/12/2015</a:t>
            </a:fld>
            <a:endParaRPr lang="en-US" dirty="0"/>
          </a:p>
        </p:txBody>
      </p:sp>
      <p:sp>
        <p:nvSpPr>
          <p:cNvPr id="5" name="Нижний колонтитул 4"/>
          <p:cNvSpPr>
            <a:spLocks noGrp="1"/>
          </p:cNvSpPr>
          <p:nvPr>
            <p:ph type="ftr" sz="quarter" idx="11"/>
          </p:nvPr>
        </p:nvSpPr>
        <p:spPr>
          <a:xfrm>
            <a:off x="457201" y="6248207"/>
            <a:ext cx="5573483" cy="365125"/>
          </a:xfrm>
        </p:spPr>
        <p:txBody>
          <a:bodyPr/>
          <a:lstStyle/>
          <a:p>
            <a:endParaRPr lang="en-US" dirty="0"/>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Номер слайда 5"/>
          <p:cNvSpPr>
            <a:spLocks noGrp="1"/>
          </p:cNvSpPr>
          <p:nvPr>
            <p:ph type="sldNum" sz="quarter" idx="12"/>
          </p:nvPr>
        </p:nvSpPr>
        <p:spPr>
          <a:xfrm rot="5400000">
            <a:off x="5989638" y="144462"/>
            <a:ext cx="533400" cy="244476"/>
          </a:xfrm>
        </p:spPr>
        <p:txBody>
          <a:bodyPr/>
          <a:lstStyle/>
          <a:p>
            <a:fld id="{AB6C8196-F80C-4D19-874D-0396D2C7BF9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84B1554-3FE8-C74C-969B-4BAB7A231753}" type="datetime1">
              <a:rPr lang="it-IT" smtClean="0"/>
              <a:t>09/12/2015</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AB6C8196-F80C-4D19-874D-0396D2C7BF9F}" type="slidenum">
              <a:rPr lang="en-US" smtClean="0"/>
              <a:t>‹#›</a:t>
            </a:fld>
            <a:endParaRPr lang="en-US" dirty="0"/>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Название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DC535CF-DF68-DA4E-BC3F-30E99017D621}" type="datetime1">
              <a:rPr lang="it-IT" smtClean="0"/>
              <a:t>09/12/2015</a:t>
            </a:fld>
            <a:endParaRPr lang="en-US" dirty="0"/>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B6C8196-F80C-4D19-874D-0396D2C7BF9F}" type="slidenum">
              <a:rPr lang="en-US" smtClean="0"/>
              <a:t>‹#›</a:t>
            </a:fld>
            <a:endParaRPr lang="en-US" dirty="0"/>
          </a:p>
        </p:txBody>
      </p:sp>
      <p:sp>
        <p:nvSpPr>
          <p:cNvPr id="14" name="Нижний колонтитул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0A8B1BE8-4E79-5D48-882A-9BEEB8FE4831}" type="datetime1">
              <a:rPr lang="it-IT" smtClean="0"/>
              <a:t>09/12/2015</a:t>
            </a:fld>
            <a:endParaRPr lang="en-US" dirty="0"/>
          </a:p>
        </p:txBody>
      </p:sp>
      <p:sp>
        <p:nvSpPr>
          <p:cNvPr id="10" name="Номер слайда 9"/>
          <p:cNvSpPr>
            <a:spLocks noGrp="1"/>
          </p:cNvSpPr>
          <p:nvPr>
            <p:ph type="sldNum" sz="quarter" idx="16"/>
          </p:nvPr>
        </p:nvSpPr>
        <p:spPr/>
        <p:txBody>
          <a:bodyPr rtlCol="0"/>
          <a:lstStyle/>
          <a:p>
            <a:fld id="{AB6C8196-F80C-4D19-874D-0396D2C7BF9F}" type="slidenum">
              <a:rPr lang="en-US" smtClean="0"/>
              <a:t>‹#›</a:t>
            </a:fld>
            <a:endParaRPr lang="en-US" dirty="0"/>
          </a:p>
        </p:txBody>
      </p:sp>
      <p:sp>
        <p:nvSpPr>
          <p:cNvPr id="12" name="Нижний колонтитул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767D56E0-EBC8-AB41-B916-DC7D2EF0EFB2}" type="datetime1">
              <a:rPr lang="it-IT" smtClean="0"/>
              <a:t>09/12/2015</a:t>
            </a:fld>
            <a:endParaRPr lang="en-US" dirty="0"/>
          </a:p>
        </p:txBody>
      </p:sp>
      <p:sp>
        <p:nvSpPr>
          <p:cNvPr id="12" name="Номер слайда 11"/>
          <p:cNvSpPr>
            <a:spLocks noGrp="1"/>
          </p:cNvSpPr>
          <p:nvPr>
            <p:ph type="sldNum" sz="quarter" idx="16"/>
          </p:nvPr>
        </p:nvSpPr>
        <p:spPr/>
        <p:txBody>
          <a:bodyPr rtlCol="0"/>
          <a:lstStyle/>
          <a:p>
            <a:fld id="{AB6C8196-F80C-4D19-874D-0396D2C7BF9F}" type="slidenum">
              <a:rPr lang="en-US" smtClean="0"/>
              <a:t>‹#›</a:t>
            </a:fld>
            <a:endParaRPr lang="en-US" dirty="0"/>
          </a:p>
        </p:txBody>
      </p:sp>
      <p:sp>
        <p:nvSpPr>
          <p:cNvPr id="14" name="Нижний колонтитул 13"/>
          <p:cNvSpPr>
            <a:spLocks noGrp="1"/>
          </p:cNvSpPr>
          <p:nvPr>
            <p:ph type="ftr" sz="quarter" idx="17"/>
          </p:nvPr>
        </p:nvSpPr>
        <p:spPr/>
        <p:txBody>
          <a:bodyPr rtlCol="0"/>
          <a:lstStyle/>
          <a:p>
            <a:endParaRPr lang="en-US" dirty="0"/>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5B6B2AA-83F1-FB45-80FB-A5B588194517}" type="datetime1">
              <a:rPr lang="it-IT" smtClean="0"/>
              <a:t>09/12/2015</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AB6C8196-F80C-4D19-874D-0396D2C7BF9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7549BE-B8BF-EA48-BBD0-2312983ED048}" type="datetime1">
              <a:rPr lang="it-IT" smtClean="0"/>
              <a:t>09/12/2015</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AB6C8196-F80C-4D19-874D-0396D2C7BF9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0311D97-B435-CE47-A37E-F68CEECC14EF}" type="datetime1">
              <a:rPr lang="it-IT" smtClean="0"/>
              <a:t>09/12/2015</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AB6C8196-F80C-4D19-874D-0396D2C7BF9F}" type="slidenum">
              <a:rPr lang="en-US" smtClean="0"/>
              <a:t>‹#›</a:t>
            </a:fld>
            <a:endParaRPr lang="en-US" dirty="0"/>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Название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Дата 11"/>
          <p:cNvSpPr>
            <a:spLocks noGrp="1"/>
          </p:cNvSpPr>
          <p:nvPr>
            <p:ph type="dt" sz="half" idx="10"/>
          </p:nvPr>
        </p:nvSpPr>
        <p:spPr>
          <a:xfrm>
            <a:off x="6248400" y="6248400"/>
            <a:ext cx="2667000" cy="365125"/>
          </a:xfrm>
        </p:spPr>
        <p:txBody>
          <a:bodyPr rtlCol="0"/>
          <a:lstStyle/>
          <a:p>
            <a:fld id="{D0BD6A2E-8817-AB4F-B7B7-FE9EFB47A3B8}" type="datetime1">
              <a:rPr lang="it-IT" smtClean="0"/>
              <a:t>09/12/2015</a:t>
            </a:fld>
            <a:endParaRPr lang="en-US" dirty="0"/>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AB6C8196-F80C-4D19-874D-0396D2C7BF9F}" type="slidenum">
              <a:rPr lang="en-US" smtClean="0"/>
              <a:t>‹#›</a:t>
            </a:fld>
            <a:endParaRPr lang="en-US" dirty="0"/>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en-US" dirty="0"/>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dirty="0" smtClean="0"/>
              <a:t>Чтобы добавить рисунок, перетащите его на заполнитель или щелкните значок</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F732BA8-FFC4-BF46-ADD7-382BC6CC7052}" type="datetime1">
              <a:rPr lang="it-IT" smtClean="0"/>
              <a:t>09/12/2015</a:t>
            </a:fld>
            <a:endParaRPr lang="en-US" dirty="0"/>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B6C8196-F80C-4D19-874D-0396D2C7BF9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4.xml"/><Relationship Id="rId7" Type="http://schemas.openxmlformats.org/officeDocument/2006/relationships/image" Target="../media/image6.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BANDIERA ITALIANA.jpg"/>
          <p:cNvPicPr>
            <a:picLocks noChangeAspect="1"/>
          </p:cNvPicPr>
          <p:nvPr/>
        </p:nvPicPr>
        <p:blipFill>
          <a:blip r:embed="rId2" cstate="print"/>
          <a:stretch>
            <a:fillRect/>
          </a:stretch>
        </p:blipFill>
        <p:spPr>
          <a:xfrm>
            <a:off x="3131840" y="2132856"/>
            <a:ext cx="3367846" cy="17702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itolo 6"/>
          <p:cNvSpPr>
            <a:spLocks noGrp="1"/>
          </p:cNvSpPr>
          <p:nvPr>
            <p:ph type="title"/>
          </p:nvPr>
        </p:nvSpPr>
        <p:spPr>
          <a:xfrm>
            <a:off x="1115616" y="116632"/>
            <a:ext cx="7239000" cy="1143000"/>
          </a:xfrm>
        </p:spPr>
        <p:txBody>
          <a:bodyPr>
            <a:noAutofit/>
          </a:bodyPr>
          <a:lstStyle/>
          <a:p>
            <a:pPr algn="ctr"/>
            <a:r>
              <a:rPr lang="en-US" dirty="0"/>
              <a:t>Antitrust in Italy </a:t>
            </a:r>
            <a:endParaRPr lang="it-IT" dirty="0"/>
          </a:p>
        </p:txBody>
      </p:sp>
      <p:sp>
        <p:nvSpPr>
          <p:cNvPr id="9" name="Rettangolo 8"/>
          <p:cNvSpPr/>
          <p:nvPr/>
        </p:nvSpPr>
        <p:spPr>
          <a:xfrm>
            <a:off x="1704938" y="4221088"/>
            <a:ext cx="6395454" cy="584776"/>
          </a:xfrm>
          <a:prstGeom prst="rect">
            <a:avLst/>
          </a:prstGeom>
        </p:spPr>
        <p:txBody>
          <a:bodyPr wrap="square">
            <a:spAutoFit/>
          </a:bodyPr>
          <a:lstStyle/>
          <a:p>
            <a:r>
              <a:rPr lang="it-IT" sz="3200" i="1" dirty="0" smtClean="0"/>
              <a:t>A </a:t>
            </a:r>
            <a:r>
              <a:rPr lang="it-IT" sz="3200" i="1" dirty="0"/>
              <a:t>special focus on the media </a:t>
            </a:r>
            <a:r>
              <a:rPr lang="it-IT" sz="3200" i="1" dirty="0" err="1"/>
              <a:t>sector</a:t>
            </a:r>
            <a:r>
              <a:rPr lang="it-IT" sz="3200" i="1" dirty="0"/>
              <a:t> </a:t>
            </a:r>
            <a:endParaRPr lang="en-US" sz="3200" i="1" dirty="0"/>
          </a:p>
        </p:txBody>
      </p:sp>
      <p:sp>
        <p:nvSpPr>
          <p:cNvPr id="3" name="Segnaposto numero diapositiva 2"/>
          <p:cNvSpPr>
            <a:spLocks noGrp="1"/>
          </p:cNvSpPr>
          <p:nvPr>
            <p:ph type="sldNum" sz="quarter" idx="12"/>
          </p:nvPr>
        </p:nvSpPr>
        <p:spPr/>
        <p:txBody>
          <a:bodyPr>
            <a:normAutofit fontScale="85000" lnSpcReduction="20000"/>
          </a:bodyPr>
          <a:lstStyle/>
          <a:p>
            <a:fld id="{AB6C8196-F80C-4D19-874D-0396D2C7BF9F}" type="slidenum">
              <a:rPr lang="en-US" smtClean="0"/>
              <a:t>1</a:t>
            </a:fld>
            <a:endParaRPr lang="en-US" dirty="0"/>
          </a:p>
        </p:txBody>
      </p:sp>
    </p:spTree>
    <p:extLst>
      <p:ext uri="{BB962C8B-B14F-4D97-AF65-F5344CB8AC3E}">
        <p14:creationId xmlns:p14="http://schemas.microsoft.com/office/powerpoint/2010/main" val="2594085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a:t>
            </a:r>
            <a:r>
              <a:rPr lang="en-US" dirty="0" smtClean="0"/>
              <a:t>he law in detail</a:t>
            </a:r>
            <a:endParaRPr lang="en-US" dirty="0"/>
          </a:p>
        </p:txBody>
      </p:sp>
      <p:sp>
        <p:nvSpPr>
          <p:cNvPr id="3" name="Content Placeholder 2"/>
          <p:cNvSpPr>
            <a:spLocks noGrp="1"/>
          </p:cNvSpPr>
          <p:nvPr>
            <p:ph sz="quarter" idx="1"/>
          </p:nvPr>
        </p:nvSpPr>
        <p:spPr>
          <a:xfrm>
            <a:off x="457200" y="1600200"/>
            <a:ext cx="7067128" cy="5069160"/>
          </a:xfrm>
        </p:spPr>
        <p:txBody>
          <a:bodyPr>
            <a:normAutofit/>
          </a:bodyPr>
          <a:lstStyle/>
          <a:p>
            <a:pPr marL="0" indent="0">
              <a:buNone/>
            </a:pPr>
            <a:r>
              <a:rPr lang="it-IT" sz="2200" dirty="0" smtClean="0"/>
              <a:t>3. </a:t>
            </a:r>
            <a:r>
              <a:rPr lang="it-IT" sz="2200" dirty="0" smtClean="0"/>
              <a:t>Principles </a:t>
            </a:r>
            <a:r>
              <a:rPr lang="it-IT" sz="2200" dirty="0"/>
              <a:t>of direct effect and supremacy of EU law over national </a:t>
            </a:r>
            <a:r>
              <a:rPr lang="it-IT" sz="2200" dirty="0" smtClean="0"/>
              <a:t>law + Member </a:t>
            </a:r>
            <a:r>
              <a:rPr lang="it-IT" sz="2200" dirty="0"/>
              <a:t>States’ obligation to “abstain from any measure which could jeopardize the attainment of the objectives of” the EU </a:t>
            </a:r>
            <a:r>
              <a:rPr lang="it-IT" sz="2200" dirty="0" smtClean="0"/>
              <a:t>Treaty</a:t>
            </a:r>
            <a:r>
              <a:rPr lang="it-IT" sz="2200" dirty="0"/>
              <a:t> </a:t>
            </a:r>
            <a:r>
              <a:rPr lang="it-IT" sz="2200" dirty="0" smtClean="0"/>
              <a:t>= </a:t>
            </a:r>
            <a:r>
              <a:rPr lang="it-IT" sz="2200" dirty="0"/>
              <a:t>any state measure undermining the effectiveness of EU competition rules may be unenforceable in the national </a:t>
            </a:r>
            <a:r>
              <a:rPr lang="it-IT" sz="2200" dirty="0" smtClean="0"/>
              <a:t>courts</a:t>
            </a:r>
          </a:p>
          <a:p>
            <a:pPr marL="0" indent="0">
              <a:buNone/>
            </a:pPr>
            <a:endParaRPr lang="it-IT" sz="2200" dirty="0"/>
          </a:p>
          <a:p>
            <a:pPr marL="0" indent="0">
              <a:buNone/>
            </a:pPr>
            <a:r>
              <a:rPr lang="it-IT" sz="2200" dirty="0" smtClean="0"/>
              <a:t>4. In </a:t>
            </a:r>
            <a:r>
              <a:rPr lang="it-IT" sz="2200" dirty="0"/>
              <a:t>the communications field, the Competition Authority must request the non</a:t>
            </a:r>
            <a:r>
              <a:rPr lang="it-IT" sz="2200" dirty="0" smtClean="0"/>
              <a:t>-binding </a:t>
            </a:r>
            <a:r>
              <a:rPr lang="it-IT" sz="2200" dirty="0"/>
              <a:t>opinion of the Communications Authority (Autorità per le Garanzie nelle Comunicazioni</a:t>
            </a:r>
            <a:r>
              <a:rPr lang="it-IT" sz="2200" dirty="0" smtClean="0"/>
              <a:t>)</a:t>
            </a:r>
          </a:p>
          <a:p>
            <a:pPr marL="0" indent="0">
              <a:buNone/>
            </a:pPr>
            <a:endParaRPr lang="it-IT" sz="2200" dirty="0" smtClean="0"/>
          </a:p>
          <a:p>
            <a:pPr marL="0" indent="0">
              <a:buNone/>
            </a:pPr>
            <a:r>
              <a:rPr lang="it-IT" sz="2200" dirty="0"/>
              <a:t> </a:t>
            </a:r>
          </a:p>
          <a:p>
            <a:pPr marL="0" indent="0">
              <a:buNone/>
            </a:pPr>
            <a:endParaRPr lang="en-US" sz="2200" dirty="0"/>
          </a:p>
        </p:txBody>
      </p:sp>
      <p:grpSp>
        <p:nvGrpSpPr>
          <p:cNvPr id="4" name="Группа 3"/>
          <p:cNvGrpSpPr/>
          <p:nvPr/>
        </p:nvGrpSpPr>
        <p:grpSpPr>
          <a:xfrm>
            <a:off x="7668344" y="2060848"/>
            <a:ext cx="1286158" cy="1286158"/>
            <a:chOff x="5413436" y="1805192"/>
            <a:chExt cx="1286158" cy="1286158"/>
          </a:xfrm>
        </p:grpSpPr>
        <p:sp>
          <p:nvSpPr>
            <p:cNvPr id="5" name="Овал 4"/>
            <p:cNvSpPr/>
            <p:nvPr/>
          </p:nvSpPr>
          <p:spPr>
            <a:xfrm>
              <a:off x="5413436" y="1805192"/>
              <a:ext cx="1286158" cy="1286158"/>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6" name="Овал 4"/>
            <p:cNvSpPr/>
            <p:nvPr/>
          </p:nvSpPr>
          <p:spPr>
            <a:xfrm>
              <a:off x="5601789" y="1993545"/>
              <a:ext cx="909452" cy="9094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Direct effect / supremacy of EU Law</a:t>
              </a:r>
              <a:endParaRPr lang="ru-RU" sz="1500" b="1" kern="1200" dirty="0"/>
            </a:p>
          </p:txBody>
        </p:sp>
      </p:grpSp>
      <p:grpSp>
        <p:nvGrpSpPr>
          <p:cNvPr id="7" name="Группа 6"/>
          <p:cNvGrpSpPr/>
          <p:nvPr/>
        </p:nvGrpSpPr>
        <p:grpSpPr>
          <a:xfrm>
            <a:off x="7668344" y="4077072"/>
            <a:ext cx="1286158" cy="1286158"/>
            <a:chOff x="3612257" y="3606371"/>
            <a:chExt cx="1286158" cy="1286158"/>
          </a:xfrm>
        </p:grpSpPr>
        <p:sp>
          <p:nvSpPr>
            <p:cNvPr id="8" name="Овал 7"/>
            <p:cNvSpPr/>
            <p:nvPr/>
          </p:nvSpPr>
          <p:spPr>
            <a:xfrm>
              <a:off x="3612257" y="3606371"/>
              <a:ext cx="1286158" cy="1286158"/>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Овал 4"/>
            <p:cNvSpPr/>
            <p:nvPr/>
          </p:nvSpPr>
          <p:spPr>
            <a:xfrm>
              <a:off x="3800610" y="3794724"/>
              <a:ext cx="909452" cy="9094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Non-binding opinion</a:t>
              </a:r>
              <a:endParaRPr lang="ru-RU" sz="1500" b="1" kern="1200" dirty="0"/>
            </a:p>
          </p:txBody>
        </p:sp>
      </p:grpSp>
      <p:sp>
        <p:nvSpPr>
          <p:cNvPr id="10" name="Segnaposto numero diapositiva 9"/>
          <p:cNvSpPr>
            <a:spLocks noGrp="1"/>
          </p:cNvSpPr>
          <p:nvPr>
            <p:ph type="sldNum" sz="quarter" idx="12"/>
          </p:nvPr>
        </p:nvSpPr>
        <p:spPr/>
        <p:txBody>
          <a:bodyPr>
            <a:normAutofit fontScale="85000" lnSpcReduction="20000"/>
          </a:bodyPr>
          <a:lstStyle/>
          <a:p>
            <a:fld id="{AB6C8196-F80C-4D19-874D-0396D2C7BF9F}" type="slidenum">
              <a:rPr lang="en-US" smtClean="0"/>
              <a:t>10</a:t>
            </a:fld>
            <a:endParaRPr lang="en-US" dirty="0"/>
          </a:p>
        </p:txBody>
      </p:sp>
    </p:spTree>
    <p:extLst>
      <p:ext uri="{BB962C8B-B14F-4D97-AF65-F5344CB8AC3E}">
        <p14:creationId xmlns:p14="http://schemas.microsoft.com/office/powerpoint/2010/main" val="165575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a:t>
            </a:r>
            <a:r>
              <a:rPr lang="en-US" dirty="0" smtClean="0"/>
              <a:t>he Antitrust Authority</a:t>
            </a:r>
            <a:endParaRPr lang="en-US" dirty="0"/>
          </a:p>
        </p:txBody>
      </p:sp>
      <p:sp>
        <p:nvSpPr>
          <p:cNvPr id="3" name="Content Placeholder 2"/>
          <p:cNvSpPr>
            <a:spLocks noGrp="1"/>
          </p:cNvSpPr>
          <p:nvPr>
            <p:ph sz="quarter" idx="1"/>
          </p:nvPr>
        </p:nvSpPr>
        <p:spPr>
          <a:xfrm>
            <a:off x="457200" y="1600200"/>
            <a:ext cx="8229600" cy="4997152"/>
          </a:xfrm>
        </p:spPr>
        <p:txBody>
          <a:bodyPr>
            <a:noAutofit/>
          </a:bodyPr>
          <a:lstStyle/>
          <a:p>
            <a:pPr marL="0" indent="0">
              <a:lnSpc>
                <a:spcPct val="50000"/>
              </a:lnSpc>
              <a:spcAft>
                <a:spcPts val="600"/>
              </a:spcAft>
              <a:buNone/>
            </a:pPr>
            <a:endParaRPr lang="en-US" sz="1800" b="1" dirty="0" smtClean="0"/>
          </a:p>
          <a:p>
            <a:pPr marL="0" indent="0">
              <a:lnSpc>
                <a:spcPct val="50000"/>
              </a:lnSpc>
              <a:spcAft>
                <a:spcPts val="600"/>
              </a:spcAft>
              <a:buNone/>
            </a:pPr>
            <a:r>
              <a:rPr lang="en-US" sz="2000" b="1" dirty="0" smtClean="0"/>
              <a:t>The </a:t>
            </a:r>
            <a:r>
              <a:rPr lang="en-US" sz="2000" b="1" dirty="0" err="1"/>
              <a:t>Autorità</a:t>
            </a:r>
            <a:r>
              <a:rPr lang="en-US" sz="2000" b="1" dirty="0"/>
              <a:t> </a:t>
            </a:r>
            <a:r>
              <a:rPr lang="en-US" sz="2000" b="1" dirty="0" err="1"/>
              <a:t>Garante</a:t>
            </a:r>
            <a:r>
              <a:rPr lang="en-US" sz="2000" b="1" dirty="0"/>
              <a:t> </a:t>
            </a:r>
            <a:r>
              <a:rPr lang="en-US" sz="2000" b="1" dirty="0" err="1"/>
              <a:t>della</a:t>
            </a:r>
            <a:r>
              <a:rPr lang="en-US" sz="2000" b="1" dirty="0"/>
              <a:t> </a:t>
            </a:r>
            <a:r>
              <a:rPr lang="en-US" sz="2000" b="1" dirty="0" err="1"/>
              <a:t>Concorrenza</a:t>
            </a:r>
            <a:r>
              <a:rPr lang="en-US" sz="2000" b="1" dirty="0"/>
              <a:t> e del </a:t>
            </a:r>
            <a:r>
              <a:rPr lang="en-US" sz="2000" b="1" dirty="0" err="1"/>
              <a:t>Mercato</a:t>
            </a:r>
            <a:r>
              <a:rPr lang="en-US" sz="2000" b="1" dirty="0"/>
              <a:t> </a:t>
            </a:r>
            <a:r>
              <a:rPr lang="en-US" sz="2000" b="1" dirty="0" smtClean="0"/>
              <a:t>(AGCM)</a:t>
            </a:r>
          </a:p>
          <a:p>
            <a:pPr marL="0" indent="0">
              <a:lnSpc>
                <a:spcPct val="50000"/>
              </a:lnSpc>
              <a:spcAft>
                <a:spcPts val="600"/>
              </a:spcAft>
              <a:buNone/>
            </a:pPr>
            <a:r>
              <a:rPr lang="en-US" sz="2000" b="1" dirty="0" smtClean="0"/>
              <a:t> </a:t>
            </a:r>
            <a:r>
              <a:rPr lang="en-US" sz="2000" b="1" dirty="0"/>
              <a:t>is an Italian quasi-autonomous non-governmental organization </a:t>
            </a:r>
            <a:endParaRPr lang="en-US" sz="2000" dirty="0"/>
          </a:p>
          <a:p>
            <a:pPr marL="0" indent="0">
              <a:buNone/>
            </a:pPr>
            <a:r>
              <a:rPr lang="en-US" sz="2000" dirty="0" smtClean="0"/>
              <a:t>the </a:t>
            </a:r>
            <a:r>
              <a:rPr lang="en-US" sz="2000" dirty="0"/>
              <a:t>Authority has the </a:t>
            </a:r>
            <a:r>
              <a:rPr lang="en-US" sz="2000" dirty="0" smtClean="0"/>
              <a:t>following tasks:</a:t>
            </a:r>
            <a:endParaRPr lang="en-US" sz="2000" dirty="0"/>
          </a:p>
          <a:p>
            <a:r>
              <a:rPr lang="en-US" sz="2000" dirty="0" smtClean="0"/>
              <a:t>Vigilance </a:t>
            </a:r>
            <a:r>
              <a:rPr lang="en-US" sz="2000" dirty="0"/>
              <a:t>against </a:t>
            </a:r>
            <a:r>
              <a:rPr lang="en-US" sz="2000" dirty="0" smtClean="0"/>
              <a:t>anti-competitive practices (</a:t>
            </a:r>
            <a:r>
              <a:rPr lang="en-US" sz="2000" dirty="0"/>
              <a:t>cartels </a:t>
            </a:r>
            <a:r>
              <a:rPr lang="en-US" sz="2000" dirty="0" smtClean="0"/>
              <a:t>and agreements that </a:t>
            </a:r>
            <a:r>
              <a:rPr lang="en-US" sz="2000" dirty="0"/>
              <a:t>may prejudice or restrict fair </a:t>
            </a:r>
            <a:r>
              <a:rPr lang="en-US" sz="2000" dirty="0" smtClean="0"/>
              <a:t>competition)</a:t>
            </a:r>
          </a:p>
          <a:p>
            <a:r>
              <a:rPr lang="en-US" sz="2000" dirty="0" smtClean="0"/>
              <a:t>Vigilance </a:t>
            </a:r>
            <a:r>
              <a:rPr lang="en-US" sz="2000" dirty="0"/>
              <a:t>on takeovers to check concentration ratio and verify market </a:t>
            </a:r>
            <a:r>
              <a:rPr lang="en-US" sz="2000" dirty="0" smtClean="0"/>
              <a:t>impact</a:t>
            </a:r>
            <a:endParaRPr lang="en-US" sz="2000" dirty="0"/>
          </a:p>
          <a:p>
            <a:r>
              <a:rPr lang="en-US" sz="2000" dirty="0"/>
              <a:t>Consumer </a:t>
            </a:r>
            <a:r>
              <a:rPr lang="en-US" sz="2000" dirty="0" smtClean="0"/>
              <a:t>protection </a:t>
            </a:r>
            <a:r>
              <a:rPr lang="en-US" sz="2000" dirty="0"/>
              <a:t>against unfair trade practices and false </a:t>
            </a:r>
            <a:r>
              <a:rPr lang="en-US" sz="2000" dirty="0" smtClean="0"/>
              <a:t>advertising</a:t>
            </a:r>
            <a:endParaRPr lang="en-US" sz="2000" dirty="0"/>
          </a:p>
          <a:p>
            <a:r>
              <a:rPr lang="en-US" sz="2000" dirty="0" smtClean="0"/>
              <a:t>Monitoring of </a:t>
            </a:r>
            <a:r>
              <a:rPr lang="en-US" sz="2000" dirty="0" smtClean="0"/>
              <a:t>conflict-of-interest cases regarding Members </a:t>
            </a:r>
            <a:r>
              <a:rPr lang="en-US" sz="2000" dirty="0"/>
              <a:t>of Government </a:t>
            </a:r>
            <a:r>
              <a:rPr lang="en-US" sz="2000" dirty="0" smtClean="0"/>
              <a:t>and </a:t>
            </a:r>
            <a:r>
              <a:rPr lang="en-US" sz="2000" dirty="0"/>
              <a:t>Holders of Public </a:t>
            </a:r>
            <a:r>
              <a:rPr lang="en-US" sz="2000" dirty="0" smtClean="0"/>
              <a:t>Office</a:t>
            </a:r>
          </a:p>
          <a:p>
            <a:pPr marL="0" indent="0">
              <a:buNone/>
            </a:pPr>
            <a:endParaRPr lang="en-US" sz="2000" dirty="0" smtClean="0"/>
          </a:p>
          <a:p>
            <a:pPr marL="0" indent="0" algn="just">
              <a:buNone/>
            </a:pPr>
            <a:r>
              <a:rPr lang="en-US" sz="2000" dirty="0" smtClean="0"/>
              <a:t>The Authority is partially self-financed and has the </a:t>
            </a:r>
            <a:r>
              <a:rPr lang="en-US" sz="2000" b="1" dirty="0" smtClean="0"/>
              <a:t>Guardia di </a:t>
            </a:r>
            <a:r>
              <a:rPr lang="en-US" sz="2000" b="1" dirty="0" err="1"/>
              <a:t>F</a:t>
            </a:r>
            <a:r>
              <a:rPr lang="en-US" sz="2000" b="1" dirty="0" err="1" smtClean="0"/>
              <a:t>inanza</a:t>
            </a:r>
            <a:r>
              <a:rPr lang="en-US" sz="2000" b="1" dirty="0" smtClean="0"/>
              <a:t> </a:t>
            </a:r>
            <a:r>
              <a:rPr lang="en-US" sz="2000" dirty="0" smtClean="0"/>
              <a:t>(an Italian law-enforcement agency that is part of the armed forces) at its disposal</a:t>
            </a:r>
            <a:r>
              <a:rPr lang="it-IT" sz="2000" dirty="0" smtClean="0"/>
              <a:t> </a:t>
            </a:r>
            <a:endParaRPr lang="en-US" sz="2000"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11</a:t>
            </a:fld>
            <a:endParaRPr lang="en-US"/>
          </a:p>
        </p:txBody>
      </p:sp>
    </p:spTree>
    <p:extLst>
      <p:ext uri="{BB962C8B-B14F-4D97-AF65-F5344CB8AC3E}">
        <p14:creationId xmlns:p14="http://schemas.microsoft.com/office/powerpoint/2010/main" val="3022242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err="1" smtClean="0"/>
              <a:t>Sanctions</a:t>
            </a:r>
            <a:r>
              <a:rPr lang="it-IT" dirty="0" smtClean="0"/>
              <a:t> </a:t>
            </a:r>
            <a:endParaRPr lang="en-US" dirty="0"/>
          </a:p>
        </p:txBody>
      </p:sp>
      <p:sp>
        <p:nvSpPr>
          <p:cNvPr id="3" name="Content Placeholder 2"/>
          <p:cNvSpPr>
            <a:spLocks noGrp="1"/>
          </p:cNvSpPr>
          <p:nvPr>
            <p:ph sz="quarter" idx="1"/>
          </p:nvPr>
        </p:nvSpPr>
        <p:spPr>
          <a:xfrm>
            <a:off x="539552" y="1628800"/>
            <a:ext cx="8208912" cy="5040560"/>
          </a:xfrm>
        </p:spPr>
        <p:txBody>
          <a:bodyPr>
            <a:normAutofit fontScale="92500"/>
          </a:bodyPr>
          <a:lstStyle/>
          <a:p>
            <a:r>
              <a:rPr lang="en-US" dirty="0" smtClean="0"/>
              <a:t>Unlike in the USA, anti-competition practices have no criminal relevance in the EU and in Italy. </a:t>
            </a:r>
            <a:r>
              <a:rPr lang="it-IT" dirty="0"/>
              <a:t>The </a:t>
            </a:r>
            <a:r>
              <a:rPr lang="it-IT" dirty="0" err="1"/>
              <a:t>Competition</a:t>
            </a:r>
            <a:r>
              <a:rPr lang="it-IT" dirty="0"/>
              <a:t> Law </a:t>
            </a:r>
            <a:r>
              <a:rPr lang="it-IT" dirty="0" err="1"/>
              <a:t>does</a:t>
            </a:r>
            <a:r>
              <a:rPr lang="it-IT" dirty="0"/>
              <a:t> </a:t>
            </a:r>
            <a:r>
              <a:rPr lang="it-IT" dirty="0" err="1"/>
              <a:t>not</a:t>
            </a:r>
            <a:r>
              <a:rPr lang="it-IT" dirty="0"/>
              <a:t> </a:t>
            </a:r>
            <a:r>
              <a:rPr lang="it-IT" dirty="0" err="1"/>
              <a:t>provide</a:t>
            </a:r>
            <a:r>
              <a:rPr lang="it-IT" dirty="0"/>
              <a:t> for </a:t>
            </a:r>
            <a:r>
              <a:rPr lang="it-IT" dirty="0" err="1"/>
              <a:t>either</a:t>
            </a:r>
            <a:r>
              <a:rPr lang="it-IT" dirty="0"/>
              <a:t> </a:t>
            </a:r>
            <a:r>
              <a:rPr lang="it-IT" dirty="0" err="1"/>
              <a:t>criminal</a:t>
            </a:r>
            <a:r>
              <a:rPr lang="it-IT" dirty="0"/>
              <a:t> </a:t>
            </a:r>
            <a:r>
              <a:rPr lang="it-IT" dirty="0" err="1"/>
              <a:t>sanctions</a:t>
            </a:r>
            <a:r>
              <a:rPr lang="it-IT" dirty="0"/>
              <a:t> </a:t>
            </a:r>
            <a:r>
              <a:rPr lang="it-IT" dirty="0" smtClean="0"/>
              <a:t>or </a:t>
            </a:r>
            <a:r>
              <a:rPr lang="it-IT" dirty="0" err="1" smtClean="0"/>
              <a:t>damage</a:t>
            </a:r>
            <a:r>
              <a:rPr lang="it-IT" dirty="0" smtClean="0"/>
              <a:t> awards</a:t>
            </a:r>
            <a:endParaRPr lang="it-IT" dirty="0"/>
          </a:p>
          <a:p>
            <a:r>
              <a:rPr lang="it-IT" dirty="0" err="1" smtClean="0"/>
              <a:t>Individuals</a:t>
            </a:r>
            <a:r>
              <a:rPr lang="it-IT" dirty="0" smtClean="0"/>
              <a:t> </a:t>
            </a:r>
            <a:r>
              <a:rPr lang="it-IT" dirty="0"/>
              <a:t>or companies </a:t>
            </a:r>
            <a:r>
              <a:rPr lang="it-IT" dirty="0" smtClean="0"/>
              <a:t>can </a:t>
            </a:r>
            <a:r>
              <a:rPr lang="it-IT" dirty="0" err="1"/>
              <a:t>bring</a:t>
            </a:r>
            <a:r>
              <a:rPr lang="it-IT" dirty="0"/>
              <a:t> </a:t>
            </a:r>
            <a:r>
              <a:rPr lang="it-IT" dirty="0" err="1"/>
              <a:t>actions</a:t>
            </a:r>
            <a:r>
              <a:rPr lang="it-IT" dirty="0"/>
              <a:t> </a:t>
            </a:r>
            <a:r>
              <a:rPr lang="it-IT" dirty="0" err="1"/>
              <a:t>before</a:t>
            </a:r>
            <a:r>
              <a:rPr lang="it-IT" dirty="0"/>
              <a:t> the </a:t>
            </a:r>
            <a:r>
              <a:rPr lang="it-IT" dirty="0" err="1"/>
              <a:t>civil</a:t>
            </a:r>
            <a:r>
              <a:rPr lang="it-IT" dirty="0"/>
              <a:t> </a:t>
            </a:r>
            <a:r>
              <a:rPr lang="it-IT" dirty="0" err="1"/>
              <a:t>courts</a:t>
            </a:r>
            <a:r>
              <a:rPr lang="it-IT" dirty="0"/>
              <a:t> for </a:t>
            </a:r>
            <a:r>
              <a:rPr lang="it-IT" dirty="0" err="1"/>
              <a:t>damages</a:t>
            </a:r>
            <a:r>
              <a:rPr lang="it-IT" dirty="0"/>
              <a:t> </a:t>
            </a:r>
            <a:r>
              <a:rPr lang="it-IT" dirty="0" err="1"/>
              <a:t>deriving</a:t>
            </a:r>
            <a:r>
              <a:rPr lang="it-IT" dirty="0"/>
              <a:t> from </a:t>
            </a:r>
            <a:r>
              <a:rPr lang="it-IT" dirty="0" err="1"/>
              <a:t>infringement</a:t>
            </a:r>
            <a:r>
              <a:rPr lang="it-IT" dirty="0"/>
              <a:t> of the </a:t>
            </a:r>
            <a:r>
              <a:rPr lang="it-IT" dirty="0" err="1"/>
              <a:t>Competition</a:t>
            </a:r>
            <a:r>
              <a:rPr lang="it-IT" dirty="0"/>
              <a:t> </a:t>
            </a:r>
            <a:r>
              <a:rPr lang="it-IT" dirty="0" smtClean="0"/>
              <a:t>Law</a:t>
            </a:r>
            <a:endParaRPr lang="en-US" dirty="0" smtClean="0"/>
          </a:p>
          <a:p>
            <a:r>
              <a:rPr lang="en-US" dirty="0" smtClean="0"/>
              <a:t>Administrative sanctions can reach 10% of business income</a:t>
            </a:r>
            <a:endParaRPr lang="en-US" dirty="0"/>
          </a:p>
          <a:p>
            <a:r>
              <a:rPr lang="en-US" dirty="0" smtClean="0"/>
              <a:t>The </a:t>
            </a:r>
            <a:r>
              <a:rPr lang="en-US" dirty="0"/>
              <a:t>Italian Authority can impose a fee up to </a:t>
            </a:r>
            <a:endParaRPr lang="en-US" dirty="0" smtClean="0"/>
          </a:p>
          <a:p>
            <a:pPr marL="0" indent="0">
              <a:buNone/>
            </a:pPr>
            <a:r>
              <a:rPr lang="en-US" dirty="0"/>
              <a:t> </a:t>
            </a:r>
            <a:r>
              <a:rPr lang="en-US" dirty="0" smtClean="0"/>
              <a:t>   € </a:t>
            </a:r>
            <a:r>
              <a:rPr lang="en-US" dirty="0"/>
              <a:t>500,000 for practices against consumers protection </a:t>
            </a:r>
          </a:p>
          <a:p>
            <a:endParaRPr lang="en-US" dirty="0" smtClean="0"/>
          </a:p>
          <a:p>
            <a:endParaRPr lang="en-US" dirty="0" smtClean="0"/>
          </a:p>
          <a:p>
            <a:endParaRPr lang="en-US" dirty="0" smtClean="0"/>
          </a:p>
          <a:p>
            <a:endParaRPr lang="en-US"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12</a:t>
            </a:fld>
            <a:endParaRPr lang="en-US"/>
          </a:p>
        </p:txBody>
      </p:sp>
    </p:spTree>
    <p:extLst>
      <p:ext uri="{BB962C8B-B14F-4D97-AF65-F5344CB8AC3E}">
        <p14:creationId xmlns:p14="http://schemas.microsoft.com/office/powerpoint/2010/main" val="2370277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pPr algn="ctr"/>
            <a:r>
              <a:rPr lang="it-IT" dirty="0" smtClean="0"/>
              <a:t/>
            </a:r>
            <a:br>
              <a:rPr lang="it-IT" dirty="0" smtClean="0"/>
            </a:br>
            <a:r>
              <a:rPr lang="it-IT" sz="4000" dirty="0" err="1" smtClean="0"/>
              <a:t>Differences</a:t>
            </a:r>
            <a:r>
              <a:rPr lang="it-IT" sz="4000" dirty="0"/>
              <a:t> </a:t>
            </a:r>
            <a:r>
              <a:rPr lang="it-IT" sz="4000" dirty="0" err="1" smtClean="0"/>
              <a:t>between</a:t>
            </a:r>
            <a:r>
              <a:rPr lang="it-IT" sz="4000" dirty="0" smtClean="0"/>
              <a:t> </a:t>
            </a:r>
            <a:br>
              <a:rPr lang="it-IT" sz="4000" dirty="0" smtClean="0"/>
            </a:br>
            <a:r>
              <a:rPr lang="it-IT" sz="4000" dirty="0" smtClean="0"/>
              <a:t>the EU and the </a:t>
            </a:r>
            <a:r>
              <a:rPr lang="it-IT" sz="4000" dirty="0" err="1" smtClean="0"/>
              <a:t>Italian</a:t>
            </a:r>
            <a:r>
              <a:rPr lang="it-IT" sz="4000" dirty="0" smtClean="0"/>
              <a:t> </a:t>
            </a:r>
            <a:r>
              <a:rPr lang="it-IT" sz="4000" dirty="0" err="1" smtClean="0"/>
              <a:t>legislation</a:t>
            </a:r>
            <a:r>
              <a:rPr lang="it-IT" dirty="0" smtClean="0"/>
              <a:t/>
            </a:r>
            <a:br>
              <a:rPr lang="it-IT" dirty="0" smtClean="0"/>
            </a:br>
            <a:endParaRPr lang="en-US" dirty="0"/>
          </a:p>
        </p:txBody>
      </p:sp>
      <p:sp>
        <p:nvSpPr>
          <p:cNvPr id="3" name="Content Placeholder 2"/>
          <p:cNvSpPr>
            <a:spLocks noGrp="1"/>
          </p:cNvSpPr>
          <p:nvPr>
            <p:ph sz="quarter" idx="1"/>
          </p:nvPr>
        </p:nvSpPr>
        <p:spPr>
          <a:xfrm>
            <a:off x="539552" y="1844824"/>
            <a:ext cx="3024336" cy="4608512"/>
          </a:xfrm>
        </p:spPr>
        <p:txBody>
          <a:bodyPr>
            <a:normAutofit fontScale="92500" lnSpcReduction="10000"/>
          </a:bodyPr>
          <a:lstStyle/>
          <a:p>
            <a:pPr marL="0" indent="0">
              <a:buNone/>
            </a:pPr>
            <a:r>
              <a:rPr lang="en-US" dirty="0" smtClean="0"/>
              <a:t>The EU prohibitions on anti-competition agreements are more restrictive, while the </a:t>
            </a:r>
            <a:r>
              <a:rPr lang="en-US" dirty="0"/>
              <a:t>I</a:t>
            </a:r>
            <a:r>
              <a:rPr lang="en-US" dirty="0" smtClean="0"/>
              <a:t>talian antitrust system tends to weigh the pro-competition and the anti-competition effects of the agreement </a:t>
            </a:r>
            <a:endParaRPr lang="en-US" dirty="0"/>
          </a:p>
        </p:txBody>
      </p:sp>
      <p:graphicFrame>
        <p:nvGraphicFramePr>
          <p:cNvPr id="6" name="Схема 5"/>
          <p:cNvGraphicFramePr/>
          <p:nvPr>
            <p:extLst>
              <p:ext uri="{D42A27DB-BD31-4B8C-83A1-F6EECF244321}">
                <p14:modId xmlns:p14="http://schemas.microsoft.com/office/powerpoint/2010/main" val="2627880852"/>
              </p:ext>
            </p:extLst>
          </p:nvPr>
        </p:nvGraphicFramePr>
        <p:xfrm>
          <a:off x="3779912" y="2420888"/>
          <a:ext cx="5119848"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Изображение 6" descr="eu.jp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04248" y="1844824"/>
            <a:ext cx="998240" cy="665701"/>
          </a:xfrm>
          <a:prstGeom prst="rect">
            <a:avLst/>
          </a:prstGeom>
          <a:effectLst>
            <a:outerShdw blurRad="50800" dist="38100" dir="2700000" algn="tl" rotWithShape="0">
              <a:srgbClr val="000000">
                <a:alpha val="43000"/>
              </a:srgbClr>
            </a:outerShdw>
          </a:effectLst>
        </p:spPr>
      </p:pic>
      <p:pic>
        <p:nvPicPr>
          <p:cNvPr id="8" name="Изображение 7" descr="italian-flag-graphic.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5229200"/>
            <a:ext cx="972108" cy="648072"/>
          </a:xfrm>
          <a:prstGeom prst="rect">
            <a:avLst/>
          </a:prstGeom>
          <a:effectLst>
            <a:outerShdw blurRad="50800" dist="38100" dir="2700000" algn="tl" rotWithShape="0">
              <a:srgbClr val="000000">
                <a:alpha val="43000"/>
              </a:srgbClr>
            </a:outerShdw>
          </a:effectLst>
        </p:spPr>
      </p:pic>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13</a:t>
            </a:fld>
            <a:endParaRPr lang="en-US"/>
          </a:p>
        </p:txBody>
      </p:sp>
    </p:spTree>
    <p:extLst>
      <p:ext uri="{BB962C8B-B14F-4D97-AF65-F5344CB8AC3E}">
        <p14:creationId xmlns:p14="http://schemas.microsoft.com/office/powerpoint/2010/main" val="3556854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Autofit/>
          </a:bodyPr>
          <a:lstStyle/>
          <a:p>
            <a:pPr algn="ctr"/>
            <a:r>
              <a:rPr lang="en-US" sz="3600" dirty="0" smtClean="0"/>
              <a:t/>
            </a:r>
            <a:br>
              <a:rPr lang="en-US" sz="3600" dirty="0" smtClean="0"/>
            </a:br>
            <a:r>
              <a:rPr lang="en-US" sz="3600" dirty="0" smtClean="0"/>
              <a:t>Exemptions for services of </a:t>
            </a:r>
            <a:br>
              <a:rPr lang="en-US" sz="3600" dirty="0" smtClean="0"/>
            </a:br>
            <a:r>
              <a:rPr lang="en-US" sz="3600" dirty="0" smtClean="0"/>
              <a:t>general economic interest </a:t>
            </a:r>
            <a:br>
              <a:rPr lang="en-US" sz="3600" dirty="0" smtClean="0"/>
            </a:br>
            <a:endParaRPr lang="en-US" sz="3600" dirty="0"/>
          </a:p>
        </p:txBody>
      </p:sp>
      <p:sp>
        <p:nvSpPr>
          <p:cNvPr id="3" name="TextBox 2"/>
          <p:cNvSpPr txBox="1"/>
          <p:nvPr/>
        </p:nvSpPr>
        <p:spPr>
          <a:xfrm>
            <a:off x="323528" y="1844824"/>
            <a:ext cx="8496944" cy="4431983"/>
          </a:xfrm>
          <a:prstGeom prst="rect">
            <a:avLst/>
          </a:prstGeom>
          <a:noFill/>
        </p:spPr>
        <p:txBody>
          <a:bodyPr wrap="square" rtlCol="0">
            <a:spAutoFit/>
          </a:bodyPr>
          <a:lstStyle/>
          <a:p>
            <a:pPr fontAlgn="base"/>
            <a:r>
              <a:rPr lang="en-US" sz="2200" dirty="0"/>
              <a:t>At the EU level were qualified as services of general interest, inter alia</a:t>
            </a:r>
            <a:r>
              <a:rPr lang="en-US" sz="2200" dirty="0" smtClean="0"/>
              <a:t>, telecommunications</a:t>
            </a:r>
            <a:r>
              <a:rPr lang="en-US" sz="2200" dirty="0"/>
              <a:t>, energy, </a:t>
            </a:r>
            <a:r>
              <a:rPr lang="en-US" sz="2200" dirty="0" smtClean="0"/>
              <a:t>transports </a:t>
            </a:r>
            <a:r>
              <a:rPr lang="en-US" sz="2200" dirty="0"/>
              <a:t>and postal </a:t>
            </a:r>
            <a:r>
              <a:rPr lang="en-US" sz="2200" dirty="0" smtClean="0"/>
              <a:t>services</a:t>
            </a:r>
            <a:endParaRPr lang="en-US" sz="2200" dirty="0"/>
          </a:p>
          <a:p>
            <a:pPr fontAlgn="base"/>
            <a:endParaRPr lang="en-US" sz="2200" dirty="0"/>
          </a:p>
          <a:p>
            <a:pPr fontAlgn="base"/>
            <a:r>
              <a:rPr lang="en-US" sz="2200" dirty="0" smtClean="0"/>
              <a:t>Exemptions are possible only </a:t>
            </a:r>
            <a:r>
              <a:rPr lang="en-US" sz="2200" dirty="0"/>
              <a:t>if the conduct in restraint of competition legislation is necessary and a direct consequence of a need to comply with a regulatory </a:t>
            </a:r>
            <a:r>
              <a:rPr lang="en-US" sz="2200" dirty="0" smtClean="0"/>
              <a:t>precept. The operator must not have any significant degree of autonomy in its choices</a:t>
            </a:r>
            <a:endParaRPr lang="en-US" sz="2200" dirty="0"/>
          </a:p>
          <a:p>
            <a:pPr fontAlgn="base"/>
            <a:endParaRPr lang="en-US" sz="2200" dirty="0"/>
          </a:p>
          <a:p>
            <a:pPr fontAlgn="base"/>
            <a:r>
              <a:rPr lang="en-US" sz="2200" dirty="0"/>
              <a:t>The new rules appear </a:t>
            </a:r>
            <a:r>
              <a:rPr lang="en-US" sz="2200" dirty="0" smtClean="0"/>
              <a:t>as a </a:t>
            </a:r>
            <a:r>
              <a:rPr lang="en-US" sz="2200" dirty="0"/>
              <a:t>remedy </a:t>
            </a:r>
            <a:r>
              <a:rPr lang="en-US" sz="2200" dirty="0" smtClean="0"/>
              <a:t>to the </a:t>
            </a:r>
            <a:r>
              <a:rPr lang="en-US" sz="2200" dirty="0"/>
              <a:t>tendency of </a:t>
            </a:r>
            <a:r>
              <a:rPr lang="en-US" sz="2200" dirty="0" smtClean="0"/>
              <a:t>many public service companies to </a:t>
            </a:r>
            <a:r>
              <a:rPr lang="en-US" sz="2200" dirty="0"/>
              <a:t>expand into more and different markets in which a plurality of competing undertakings </a:t>
            </a:r>
            <a:r>
              <a:rPr lang="en-US" sz="2200" dirty="0" smtClean="0"/>
              <a:t>operate without being able to rely on </a:t>
            </a:r>
            <a:r>
              <a:rPr lang="en-US" sz="2200" dirty="0"/>
              <a:t>the same </a:t>
            </a:r>
            <a:r>
              <a:rPr lang="en-US" sz="2200" dirty="0" smtClean="0"/>
              <a:t>privileges </a:t>
            </a:r>
          </a:p>
          <a:p>
            <a:pPr fontAlgn="base"/>
            <a:endParaRPr lang="it-IT"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14</a:t>
            </a:fld>
            <a:endParaRPr lang="en-US"/>
          </a:p>
        </p:txBody>
      </p:sp>
    </p:spTree>
    <p:extLst>
      <p:ext uri="{BB962C8B-B14F-4D97-AF65-F5344CB8AC3E}">
        <p14:creationId xmlns:p14="http://schemas.microsoft.com/office/powerpoint/2010/main" val="2067083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Italian anomaly </a:t>
            </a:r>
            <a:endParaRPr lang="en-US" dirty="0"/>
          </a:p>
        </p:txBody>
      </p:sp>
      <p:sp>
        <p:nvSpPr>
          <p:cNvPr id="3" name="Rectangle 2"/>
          <p:cNvSpPr/>
          <p:nvPr/>
        </p:nvSpPr>
        <p:spPr>
          <a:xfrm>
            <a:off x="395536" y="1772816"/>
            <a:ext cx="2952328" cy="4832093"/>
          </a:xfrm>
          <a:prstGeom prst="rect">
            <a:avLst/>
          </a:prstGeom>
        </p:spPr>
        <p:txBody>
          <a:bodyPr wrap="square">
            <a:spAutoFit/>
          </a:bodyPr>
          <a:lstStyle/>
          <a:p>
            <a:r>
              <a:rPr lang="en-US" sz="2800" dirty="0" smtClean="0"/>
              <a:t>Despite being a good example of antitrust law, Italy is not a good example of antitrust law enforcement in the media sector, due to a mix of politics and economic powers </a:t>
            </a:r>
            <a:endParaRPr lang="en-US" sz="2800" dirty="0"/>
          </a:p>
        </p:txBody>
      </p:sp>
      <p:pic>
        <p:nvPicPr>
          <p:cNvPr id="4" name="Изображение 3" descr="telecommunication-tower-720.jpg"/>
          <p:cNvPicPr>
            <a:picLocks noChangeAspect="1"/>
          </p:cNvPicPr>
          <p:nvPr/>
        </p:nvPicPr>
        <p:blipFill>
          <a:blip r:embed="rId2">
            <a:extLst>
              <a:ext uri="{BEBA8EAE-BF5A-486C-A8C5-ECC9F3942E4B}">
                <a14:imgProps xmlns:a14="http://schemas.microsoft.com/office/drawing/2010/main">
                  <a14:imgLayer r:embed="rId3">
                    <a14:imgEffect>
                      <a14:brightnessContrast contrast="6000"/>
                    </a14:imgEffect>
                  </a14:imgLayer>
                </a14:imgProps>
              </a:ext>
              <a:ext uri="{28A0092B-C50C-407E-A947-70E740481C1C}">
                <a14:useLocalDpi xmlns:a14="http://schemas.microsoft.com/office/drawing/2010/main" val="0"/>
              </a:ext>
            </a:extLst>
          </a:blip>
          <a:stretch>
            <a:fillRect/>
          </a:stretch>
        </p:blipFill>
        <p:spPr>
          <a:xfrm>
            <a:off x="4788024" y="2204864"/>
            <a:ext cx="3095836" cy="3360035"/>
          </a:xfrm>
          <a:prstGeom prst="rect">
            <a:avLst/>
          </a:prstGeom>
          <a:effectLst>
            <a:outerShdw blurRad="50800" dist="38100" dir="2700000" algn="tl" rotWithShape="0">
              <a:srgbClr val="000000">
                <a:alpha val="43000"/>
              </a:srgbClr>
            </a:outerShdw>
          </a:effectLst>
        </p:spPr>
      </p:pic>
      <p:sp>
        <p:nvSpPr>
          <p:cNvPr id="5" name="Segnaposto numero diapositiva 4"/>
          <p:cNvSpPr>
            <a:spLocks noGrp="1"/>
          </p:cNvSpPr>
          <p:nvPr>
            <p:ph type="sldNum" sz="quarter" idx="12"/>
          </p:nvPr>
        </p:nvSpPr>
        <p:spPr/>
        <p:txBody>
          <a:bodyPr>
            <a:normAutofit fontScale="85000" lnSpcReduction="20000"/>
          </a:bodyPr>
          <a:lstStyle/>
          <a:p>
            <a:fld id="{AB6C8196-F80C-4D19-874D-0396D2C7BF9F}" type="slidenum">
              <a:rPr lang="en-US" smtClean="0"/>
              <a:t>15</a:t>
            </a:fld>
            <a:endParaRPr lang="en-US"/>
          </a:p>
        </p:txBody>
      </p:sp>
    </p:spTree>
    <p:extLst>
      <p:ext uri="{BB962C8B-B14F-4D97-AF65-F5344CB8AC3E}">
        <p14:creationId xmlns:p14="http://schemas.microsoft.com/office/powerpoint/2010/main" val="3670245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60848"/>
            <a:ext cx="8229600" cy="3514402"/>
          </a:xfrm>
        </p:spPr>
        <p:txBody>
          <a:bodyPr>
            <a:normAutofit/>
          </a:bodyPr>
          <a:lstStyle/>
          <a:p>
            <a:r>
              <a:rPr lang="en-US" dirty="0" smtClean="0"/>
              <a:t/>
            </a:r>
            <a:br>
              <a:rPr lang="en-US" dirty="0" smtClean="0"/>
            </a:br>
            <a:endParaRPr lang="en-US" dirty="0"/>
          </a:p>
        </p:txBody>
      </p:sp>
      <p:sp>
        <p:nvSpPr>
          <p:cNvPr id="3" name="TextBox 2"/>
          <p:cNvSpPr txBox="1"/>
          <p:nvPr/>
        </p:nvSpPr>
        <p:spPr>
          <a:xfrm>
            <a:off x="395536" y="1672601"/>
            <a:ext cx="8568952" cy="4832092"/>
          </a:xfrm>
          <a:prstGeom prst="rect">
            <a:avLst/>
          </a:prstGeom>
          <a:noFill/>
        </p:spPr>
        <p:txBody>
          <a:bodyPr wrap="square" rtlCol="0">
            <a:spAutoFit/>
          </a:bodyPr>
          <a:lstStyle/>
          <a:p>
            <a:pPr fontAlgn="base"/>
            <a:r>
              <a:rPr lang="it-IT" sz="2400" b="1" dirty="0" smtClean="0"/>
              <a:t>The Autorità </a:t>
            </a:r>
            <a:r>
              <a:rPr lang="it-IT" sz="2400" b="1" dirty="0"/>
              <a:t>per le Garanzie nelle Comunicazioni (AGCOM) </a:t>
            </a:r>
            <a:endParaRPr lang="it-IT" sz="2400" b="1" dirty="0" smtClean="0"/>
          </a:p>
          <a:p>
            <a:pPr fontAlgn="base"/>
            <a:r>
              <a:rPr lang="it-IT" sz="2400" b="1" dirty="0" smtClean="0"/>
              <a:t>is </a:t>
            </a:r>
            <a:r>
              <a:rPr lang="it-IT" sz="2400" b="1" dirty="0"/>
              <a:t>the </a:t>
            </a:r>
            <a:r>
              <a:rPr lang="it-IT" sz="2400" b="1" dirty="0" smtClean="0"/>
              <a:t>competition </a:t>
            </a:r>
            <a:r>
              <a:rPr lang="it-IT" sz="2400" b="1" dirty="0" smtClean="0"/>
              <a:t>Authority </a:t>
            </a:r>
            <a:r>
              <a:rPr lang="it-IT" sz="2400" b="1" dirty="0" smtClean="0"/>
              <a:t>for </a:t>
            </a:r>
            <a:r>
              <a:rPr lang="it-IT" sz="2400" b="1" dirty="0"/>
              <a:t>the communication industries </a:t>
            </a:r>
            <a:endParaRPr lang="it-IT" sz="2400" b="1" dirty="0" smtClean="0"/>
          </a:p>
          <a:p>
            <a:pPr fontAlgn="base"/>
            <a:r>
              <a:rPr lang="en-US" dirty="0"/>
              <a:t>	</a:t>
            </a:r>
          </a:p>
          <a:p>
            <a:pPr fontAlgn="base"/>
            <a:r>
              <a:rPr lang="en-US" sz="2200" u="sng" dirty="0" smtClean="0"/>
              <a:t>Creation</a:t>
            </a:r>
          </a:p>
          <a:p>
            <a:pPr fontAlgn="base"/>
            <a:r>
              <a:rPr lang="en-US" sz="2200" dirty="0" smtClean="0"/>
              <a:t>July </a:t>
            </a:r>
            <a:r>
              <a:rPr lang="en-US" sz="2200" dirty="0"/>
              <a:t>31, </a:t>
            </a:r>
            <a:r>
              <a:rPr lang="en-US" sz="2200" dirty="0" smtClean="0"/>
              <a:t>1997</a:t>
            </a:r>
          </a:p>
          <a:p>
            <a:pPr fontAlgn="base"/>
            <a:endParaRPr lang="en-US" sz="2200" dirty="0"/>
          </a:p>
          <a:p>
            <a:pPr fontAlgn="base"/>
            <a:r>
              <a:rPr lang="en-US" sz="2200" u="sng" dirty="0"/>
              <a:t>Legal status</a:t>
            </a:r>
            <a:r>
              <a:rPr lang="en-US" sz="2200" dirty="0"/>
              <a:t>	</a:t>
            </a:r>
            <a:endParaRPr lang="en-US" sz="2200" dirty="0" smtClean="0"/>
          </a:p>
          <a:p>
            <a:pPr fontAlgn="base"/>
            <a:r>
              <a:rPr lang="en-US" sz="2200" dirty="0" smtClean="0"/>
              <a:t>Established </a:t>
            </a:r>
            <a:r>
              <a:rPr lang="en-US" sz="2200" dirty="0"/>
              <a:t>by law </a:t>
            </a:r>
            <a:r>
              <a:rPr lang="en-US" sz="2200" dirty="0" smtClean="0"/>
              <a:t>n. 249 </a:t>
            </a:r>
            <a:r>
              <a:rPr lang="en-US" sz="2200" dirty="0"/>
              <a:t>of July 31, </a:t>
            </a:r>
            <a:r>
              <a:rPr lang="en-US" sz="2200" dirty="0" smtClean="0"/>
              <a:t>1997</a:t>
            </a:r>
          </a:p>
          <a:p>
            <a:pPr fontAlgn="base"/>
            <a:endParaRPr lang="en-US" sz="2200" dirty="0"/>
          </a:p>
          <a:p>
            <a:pPr fontAlgn="base"/>
            <a:r>
              <a:rPr lang="en-US" sz="2200" u="sng" dirty="0"/>
              <a:t>Purpose</a:t>
            </a:r>
            <a:r>
              <a:rPr lang="en-US" sz="2200" dirty="0"/>
              <a:t>	</a:t>
            </a:r>
          </a:p>
          <a:p>
            <a:pPr fontAlgn="base"/>
            <a:r>
              <a:rPr lang="en-US" sz="2200" dirty="0" smtClean="0"/>
              <a:t>Regulator </a:t>
            </a:r>
            <a:r>
              <a:rPr lang="en-US" sz="2200" dirty="0"/>
              <a:t>and competition authority for broadcasting, telecommunications and </a:t>
            </a:r>
            <a:r>
              <a:rPr lang="en-US" sz="2200" dirty="0" smtClean="0"/>
              <a:t>radio-communications sectors. </a:t>
            </a:r>
            <a:r>
              <a:rPr lang="en-US" sz="2200" dirty="0"/>
              <a:t>In the field of preventing abuse of dominant position, it only has a consultative role for the Antitrust </a:t>
            </a:r>
            <a:r>
              <a:rPr lang="en-US" sz="2200" dirty="0" smtClean="0"/>
              <a:t>Authority </a:t>
            </a:r>
            <a:endParaRPr lang="en-US" sz="2200" dirty="0"/>
          </a:p>
          <a:p>
            <a:pPr fontAlgn="base"/>
            <a:endParaRPr lang="en-US" sz="2200" dirty="0"/>
          </a:p>
        </p:txBody>
      </p:sp>
      <p:sp>
        <p:nvSpPr>
          <p:cNvPr id="4" name="Rettangolo 3"/>
          <p:cNvSpPr/>
          <p:nvPr/>
        </p:nvSpPr>
        <p:spPr>
          <a:xfrm>
            <a:off x="539552" y="260648"/>
            <a:ext cx="8280920" cy="677108"/>
          </a:xfrm>
          <a:prstGeom prst="rect">
            <a:avLst/>
          </a:prstGeom>
        </p:spPr>
        <p:txBody>
          <a:bodyPr wrap="square">
            <a:spAutoFit/>
          </a:bodyPr>
          <a:lstStyle/>
          <a:p>
            <a:r>
              <a:rPr lang="it-IT" sz="3800" dirty="0" smtClean="0"/>
              <a:t>Authority </a:t>
            </a:r>
            <a:r>
              <a:rPr lang="it-IT" sz="3800" dirty="0"/>
              <a:t>for </a:t>
            </a:r>
            <a:r>
              <a:rPr lang="it-IT" sz="3800" dirty="0" smtClean="0"/>
              <a:t>Communications </a:t>
            </a:r>
            <a:r>
              <a:rPr lang="en-US" sz="3800" dirty="0" smtClean="0"/>
              <a:t>Guarantees</a:t>
            </a:r>
            <a:endParaRPr lang="en-US" sz="3800" dirty="0"/>
          </a:p>
        </p:txBody>
      </p:sp>
      <p:sp>
        <p:nvSpPr>
          <p:cNvPr id="5" name="Segnaposto numero diapositiva 4"/>
          <p:cNvSpPr>
            <a:spLocks noGrp="1"/>
          </p:cNvSpPr>
          <p:nvPr>
            <p:ph type="sldNum" sz="quarter" idx="12"/>
          </p:nvPr>
        </p:nvSpPr>
        <p:spPr/>
        <p:txBody>
          <a:bodyPr>
            <a:normAutofit fontScale="85000" lnSpcReduction="20000"/>
          </a:bodyPr>
          <a:lstStyle/>
          <a:p>
            <a:fld id="{AB6C8196-F80C-4D19-874D-0396D2C7BF9F}" type="slidenum">
              <a:rPr lang="en-US" smtClean="0"/>
              <a:t>16</a:t>
            </a:fld>
            <a:endParaRPr lang="en-US"/>
          </a:p>
        </p:txBody>
      </p:sp>
    </p:spTree>
    <p:extLst>
      <p:ext uri="{BB962C8B-B14F-4D97-AF65-F5344CB8AC3E}">
        <p14:creationId xmlns:p14="http://schemas.microsoft.com/office/powerpoint/2010/main" val="3050955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Communications sector in </a:t>
            </a:r>
            <a:r>
              <a:rPr lang="en-US" dirty="0"/>
              <a:t>I</a:t>
            </a:r>
            <a:r>
              <a:rPr lang="en-US" dirty="0" smtClean="0"/>
              <a:t>taly </a:t>
            </a:r>
            <a:endParaRPr lang="en-US" dirty="0"/>
          </a:p>
        </p:txBody>
      </p:sp>
      <p:sp>
        <p:nvSpPr>
          <p:cNvPr id="3" name="Rectangle 2"/>
          <p:cNvSpPr/>
          <p:nvPr/>
        </p:nvSpPr>
        <p:spPr>
          <a:xfrm>
            <a:off x="179512" y="1268760"/>
            <a:ext cx="8829050" cy="6432530"/>
          </a:xfrm>
          <a:prstGeom prst="rect">
            <a:avLst/>
          </a:prstGeom>
        </p:spPr>
        <p:txBody>
          <a:bodyPr wrap="square">
            <a:spAutoFit/>
          </a:bodyPr>
          <a:lstStyle/>
          <a:p>
            <a:endParaRPr lang="en-US" dirty="0" smtClean="0"/>
          </a:p>
          <a:p>
            <a:r>
              <a:rPr lang="en-US" sz="2000" b="1" dirty="0" smtClean="0"/>
              <a:t>Italian communications sector accounts for more than 3% of </a:t>
            </a:r>
            <a:r>
              <a:rPr lang="en-US" sz="2000" b="1" dirty="0"/>
              <a:t>I</a:t>
            </a:r>
            <a:r>
              <a:rPr lang="en-US" sz="2000" b="1" dirty="0" smtClean="0"/>
              <a:t>taly’s GDP </a:t>
            </a:r>
          </a:p>
          <a:p>
            <a:r>
              <a:rPr lang="en-US" sz="2000" b="1" dirty="0" smtClean="0"/>
              <a:t>(telecommunications stand for 2%, media for 0,9% and postal services for 0,4%).</a:t>
            </a:r>
          </a:p>
          <a:p>
            <a:endParaRPr lang="en-US" sz="2000" dirty="0"/>
          </a:p>
          <a:p>
            <a:r>
              <a:rPr lang="en-US" sz="2000" dirty="0" smtClean="0"/>
              <a:t>Italian public TV started </a:t>
            </a:r>
            <a:r>
              <a:rPr lang="en-US" sz="2000" dirty="0"/>
              <a:t>in 1954, when </a:t>
            </a:r>
            <a:r>
              <a:rPr lang="en-US" sz="2000" b="1" dirty="0" smtClean="0"/>
              <a:t>RAI </a:t>
            </a:r>
            <a:r>
              <a:rPr lang="en-US" sz="2000" b="1" dirty="0"/>
              <a:t>— </a:t>
            </a:r>
            <a:r>
              <a:rPr lang="en-US" sz="2000" b="1" dirty="0" err="1"/>
              <a:t>Radiotelevisione</a:t>
            </a:r>
            <a:r>
              <a:rPr lang="en-US" sz="2000" b="1" dirty="0"/>
              <a:t> </a:t>
            </a:r>
            <a:r>
              <a:rPr lang="en-US" sz="2000" b="1" dirty="0" err="1"/>
              <a:t>italiana</a:t>
            </a:r>
            <a:r>
              <a:rPr lang="en-US" sz="2000" b="1" dirty="0"/>
              <a:t> </a:t>
            </a:r>
            <a:r>
              <a:rPr lang="en-US" sz="2000" b="1" dirty="0" err="1"/>
              <a:t>S.p.A</a:t>
            </a:r>
            <a:r>
              <a:rPr lang="en-US" sz="2000" b="1" dirty="0"/>
              <a:t> </a:t>
            </a:r>
            <a:r>
              <a:rPr lang="en-US" sz="2000" dirty="0"/>
              <a:t>began a regular television service</a:t>
            </a:r>
            <a:r>
              <a:rPr lang="en-US" sz="2000" dirty="0" smtClean="0"/>
              <a:t>. </a:t>
            </a:r>
            <a:r>
              <a:rPr lang="en-US" sz="2000" b="1" dirty="0" smtClean="0"/>
              <a:t>RAI</a:t>
            </a:r>
            <a:r>
              <a:rPr lang="en-US" sz="2000" dirty="0" smtClean="0"/>
              <a:t> is now the </a:t>
            </a:r>
            <a:r>
              <a:rPr lang="it-IT" sz="2000" dirty="0"/>
              <a:t>national public broadcasting </a:t>
            </a:r>
            <a:r>
              <a:rPr lang="it-IT" sz="2000" dirty="0" smtClean="0"/>
              <a:t>company</a:t>
            </a:r>
            <a:endParaRPr lang="it-IT" sz="2000" dirty="0"/>
          </a:p>
          <a:p>
            <a:endParaRPr lang="en-US" sz="2000" dirty="0"/>
          </a:p>
          <a:p>
            <a:r>
              <a:rPr lang="en-US" sz="2000" dirty="0"/>
              <a:t>Private </a:t>
            </a:r>
            <a:r>
              <a:rPr lang="en-US" sz="2000" dirty="0" smtClean="0"/>
              <a:t>TV </a:t>
            </a:r>
            <a:r>
              <a:rPr lang="en-US" sz="2000" dirty="0"/>
              <a:t>emerged in Italy in the mid-</a:t>
            </a:r>
            <a:r>
              <a:rPr lang="en-US" sz="2000" dirty="0" smtClean="0"/>
              <a:t>1970s, </a:t>
            </a:r>
            <a:r>
              <a:rPr lang="en-US" sz="2000" dirty="0"/>
              <a:t>earlier than in several European countries, but it completely lacked regulation</a:t>
            </a:r>
            <a:r>
              <a:rPr lang="en-US" sz="2000" dirty="0" smtClean="0"/>
              <a:t>. </a:t>
            </a:r>
            <a:r>
              <a:rPr lang="en-US" sz="2000" dirty="0"/>
              <a:t>Italy was the only country with a multichannel radio and television system in which there was no obligation to report facts in an unbiased and fair manner, nor any rules preventing the formation of dominant </a:t>
            </a:r>
            <a:r>
              <a:rPr lang="en-US" sz="2000" dirty="0" smtClean="0"/>
              <a:t>position</a:t>
            </a:r>
          </a:p>
          <a:p>
            <a:endParaRPr lang="en-US" sz="2000" dirty="0" smtClean="0"/>
          </a:p>
          <a:p>
            <a:r>
              <a:rPr lang="en-US" sz="2000" dirty="0" smtClean="0"/>
              <a:t>In 2010 the sector started undergoing a recession and the pattern is not likely to change in the short-medium term. This downturn is partly due to the recent crisis and partly to the advent of new technologies and the Internet</a:t>
            </a:r>
          </a:p>
          <a:p>
            <a:endParaRPr lang="en-US" dirty="0" smtClean="0"/>
          </a:p>
          <a:p>
            <a:endParaRPr lang="ru-RU" dirty="0"/>
          </a:p>
          <a:p>
            <a:endParaRPr lang="en-US"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17</a:t>
            </a:fld>
            <a:endParaRPr lang="en-US"/>
          </a:p>
        </p:txBody>
      </p:sp>
    </p:spTree>
    <p:extLst>
      <p:ext uri="{BB962C8B-B14F-4D97-AF65-F5344CB8AC3E}">
        <p14:creationId xmlns:p14="http://schemas.microsoft.com/office/powerpoint/2010/main" val="2039481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Concentration in the free access </a:t>
            </a:r>
            <a:r>
              <a:rPr lang="en-US" sz="3600" dirty="0" err="1" smtClean="0"/>
              <a:t>tv</a:t>
            </a:r>
            <a:r>
              <a:rPr lang="en-US" sz="3600" dirty="0" smtClean="0"/>
              <a:t> market </a:t>
            </a:r>
            <a:endParaRPr lang="en-US" sz="3600" dirty="0"/>
          </a:p>
        </p:txBody>
      </p:sp>
      <p:sp>
        <p:nvSpPr>
          <p:cNvPr id="3" name="Rectangle 2"/>
          <p:cNvSpPr/>
          <p:nvPr/>
        </p:nvSpPr>
        <p:spPr>
          <a:xfrm>
            <a:off x="2286000" y="2551837"/>
            <a:ext cx="4572000" cy="646331"/>
          </a:xfrm>
          <a:prstGeom prst="rect">
            <a:avLst/>
          </a:prstGeom>
        </p:spPr>
        <p:txBody>
          <a:bodyPr>
            <a:spAutoFit/>
          </a:bodyPr>
          <a:lstStyle/>
          <a:p>
            <a:endParaRPr lang="en-US" dirty="0"/>
          </a:p>
          <a:p>
            <a:endParaRPr lang="en-US" dirty="0"/>
          </a:p>
        </p:txBody>
      </p:sp>
      <p:sp>
        <p:nvSpPr>
          <p:cNvPr id="4" name="TextBox 3"/>
          <p:cNvSpPr txBox="1"/>
          <p:nvPr/>
        </p:nvSpPr>
        <p:spPr>
          <a:xfrm>
            <a:off x="5148064" y="1700808"/>
            <a:ext cx="3744416" cy="4770537"/>
          </a:xfrm>
          <a:prstGeom prst="rect">
            <a:avLst/>
          </a:prstGeom>
          <a:noFill/>
        </p:spPr>
        <p:txBody>
          <a:bodyPr wrap="square" rtlCol="0">
            <a:spAutoFit/>
          </a:bodyPr>
          <a:lstStyle/>
          <a:p>
            <a:r>
              <a:rPr lang="en-US" sz="1900" b="1" dirty="0" smtClean="0"/>
              <a:t>Both free national TV </a:t>
            </a:r>
          </a:p>
          <a:p>
            <a:r>
              <a:rPr lang="en-US" sz="1900" b="1" dirty="0" smtClean="0"/>
              <a:t>and paid-for TV</a:t>
            </a:r>
          </a:p>
          <a:p>
            <a:r>
              <a:rPr lang="it-IT" sz="1900" b="1" dirty="0" err="1"/>
              <a:t>s</a:t>
            </a:r>
            <a:r>
              <a:rPr lang="en-US" sz="1900" b="1" dirty="0" smtClean="0"/>
              <a:t>how strong concentration </a:t>
            </a:r>
          </a:p>
          <a:p>
            <a:endParaRPr lang="en-US" sz="1900" dirty="0" smtClean="0"/>
          </a:p>
          <a:p>
            <a:r>
              <a:rPr lang="en-US" sz="1900" b="1" dirty="0" smtClean="0"/>
              <a:t>FREE TV: </a:t>
            </a:r>
          </a:p>
          <a:p>
            <a:endParaRPr lang="en-US" sz="1900" dirty="0" smtClean="0"/>
          </a:p>
          <a:p>
            <a:r>
              <a:rPr lang="en-US" sz="1900" dirty="0" smtClean="0"/>
              <a:t>RAI (the </a:t>
            </a:r>
            <a:r>
              <a:rPr lang="it-IT" sz="1900" dirty="0" err="1" smtClean="0"/>
              <a:t>national</a:t>
            </a:r>
            <a:r>
              <a:rPr lang="it-IT" sz="1900" dirty="0" smtClean="0"/>
              <a:t> public </a:t>
            </a:r>
            <a:r>
              <a:rPr lang="it-IT" sz="1900" dirty="0" err="1" smtClean="0"/>
              <a:t>broadcasting</a:t>
            </a:r>
            <a:r>
              <a:rPr lang="it-IT" sz="1900" dirty="0" smtClean="0"/>
              <a:t> company)</a:t>
            </a:r>
            <a:r>
              <a:rPr lang="it-IT" sz="1900" dirty="0"/>
              <a:t> </a:t>
            </a:r>
            <a:r>
              <a:rPr lang="en-US" sz="1900" dirty="0" smtClean="0"/>
              <a:t>accounts for more than 47% of the market share</a:t>
            </a:r>
          </a:p>
          <a:p>
            <a:endParaRPr lang="en-US" sz="1900" dirty="0"/>
          </a:p>
          <a:p>
            <a:r>
              <a:rPr lang="en-US" sz="1900" dirty="0" err="1" smtClean="0"/>
              <a:t>Mediaset</a:t>
            </a:r>
            <a:r>
              <a:rPr lang="en-US" sz="1900" dirty="0" smtClean="0"/>
              <a:t> (founded by former </a:t>
            </a:r>
          </a:p>
          <a:p>
            <a:r>
              <a:rPr lang="en-US" sz="1900" dirty="0" smtClean="0"/>
              <a:t>Prime </a:t>
            </a:r>
            <a:r>
              <a:rPr lang="en-US" sz="1900" dirty="0"/>
              <a:t>M</a:t>
            </a:r>
            <a:r>
              <a:rPr lang="en-US" sz="1900" dirty="0" smtClean="0"/>
              <a:t>inister Silvio </a:t>
            </a:r>
            <a:r>
              <a:rPr lang="en-US" sz="1900" dirty="0"/>
              <a:t>B</a:t>
            </a:r>
            <a:r>
              <a:rPr lang="en-US" sz="1900" dirty="0" smtClean="0"/>
              <a:t>erlusconi) accounts approximately for 35% </a:t>
            </a:r>
          </a:p>
          <a:p>
            <a:endParaRPr lang="en-US" sz="1900" dirty="0"/>
          </a:p>
          <a:p>
            <a:r>
              <a:rPr lang="en-US" sz="1900" dirty="0" smtClean="0"/>
              <a:t>Together, they account for 90% of the revenues</a:t>
            </a:r>
            <a:endParaRPr lang="en-US" sz="19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44824"/>
            <a:ext cx="4252216"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egnaposto numero diapositiva 4"/>
          <p:cNvSpPr>
            <a:spLocks noGrp="1"/>
          </p:cNvSpPr>
          <p:nvPr>
            <p:ph type="sldNum" sz="quarter" idx="12"/>
          </p:nvPr>
        </p:nvSpPr>
        <p:spPr/>
        <p:txBody>
          <a:bodyPr>
            <a:normAutofit fontScale="85000" lnSpcReduction="20000"/>
          </a:bodyPr>
          <a:lstStyle/>
          <a:p>
            <a:fld id="{AB6C8196-F80C-4D19-874D-0396D2C7BF9F}" type="slidenum">
              <a:rPr lang="en-US" smtClean="0"/>
              <a:t>18</a:t>
            </a:fld>
            <a:endParaRPr lang="en-US"/>
          </a:p>
        </p:txBody>
      </p:sp>
      <p:sp>
        <p:nvSpPr>
          <p:cNvPr id="7" name="TextBox 6"/>
          <p:cNvSpPr txBox="1"/>
          <p:nvPr/>
        </p:nvSpPr>
        <p:spPr>
          <a:xfrm>
            <a:off x="611560" y="6093296"/>
            <a:ext cx="4108200" cy="307777"/>
          </a:xfrm>
          <a:prstGeom prst="rect">
            <a:avLst/>
          </a:prstGeom>
          <a:noFill/>
        </p:spPr>
        <p:txBody>
          <a:bodyPr wrap="square" rtlCol="0">
            <a:spAutoFit/>
          </a:bodyPr>
          <a:lstStyle/>
          <a:p>
            <a:r>
              <a:rPr lang="en-US" sz="1400" dirty="0"/>
              <a:t>*</a:t>
            </a:r>
            <a:r>
              <a:rPr lang="en-US" sz="1400" dirty="0" smtClean="0"/>
              <a:t>AGCOM Annual Relation, 2015</a:t>
            </a:r>
            <a:endParaRPr lang="en-US" sz="1400" dirty="0"/>
          </a:p>
        </p:txBody>
      </p:sp>
    </p:spTree>
    <p:extLst>
      <p:ext uri="{BB962C8B-B14F-4D97-AF65-F5344CB8AC3E}">
        <p14:creationId xmlns:p14="http://schemas.microsoft.com/office/powerpoint/2010/main" val="3240834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err="1" smtClean="0"/>
              <a:t>Italian</a:t>
            </a:r>
            <a:r>
              <a:rPr lang="it-IT" dirty="0" smtClean="0"/>
              <a:t> </a:t>
            </a:r>
            <a:r>
              <a:rPr lang="it-IT" dirty="0" err="1" smtClean="0"/>
              <a:t>Pay</a:t>
            </a:r>
            <a:r>
              <a:rPr lang="it-IT" dirty="0" smtClean="0"/>
              <a:t> - tv market </a:t>
            </a:r>
            <a:endParaRPr lang="en-US" dirty="0"/>
          </a:p>
        </p:txBody>
      </p:sp>
      <p:sp>
        <p:nvSpPr>
          <p:cNvPr id="3" name="Rectangle 2"/>
          <p:cNvSpPr/>
          <p:nvPr/>
        </p:nvSpPr>
        <p:spPr>
          <a:xfrm>
            <a:off x="2286000" y="2551837"/>
            <a:ext cx="4572000" cy="646331"/>
          </a:xfrm>
          <a:prstGeom prst="rect">
            <a:avLst/>
          </a:prstGeom>
        </p:spPr>
        <p:txBody>
          <a:bodyPr>
            <a:spAutoFit/>
          </a:bodyPr>
          <a:lstStyle/>
          <a:p>
            <a:endParaRPr lang="en-US" dirty="0"/>
          </a:p>
          <a:p>
            <a:endParaRPr lang="en-US" dirty="0"/>
          </a:p>
        </p:txBody>
      </p:sp>
      <p:sp>
        <p:nvSpPr>
          <p:cNvPr id="4" name="TextBox 3"/>
          <p:cNvSpPr txBox="1"/>
          <p:nvPr/>
        </p:nvSpPr>
        <p:spPr>
          <a:xfrm>
            <a:off x="395536" y="1484784"/>
            <a:ext cx="8280919" cy="4985980"/>
          </a:xfrm>
          <a:prstGeom prst="rect">
            <a:avLst/>
          </a:prstGeom>
          <a:noFill/>
        </p:spPr>
        <p:txBody>
          <a:bodyPr wrap="square" rtlCol="0">
            <a:spAutoFit/>
          </a:bodyPr>
          <a:lstStyle/>
          <a:p>
            <a:r>
              <a:rPr lang="en-US" sz="3200" b="1" dirty="0" smtClean="0"/>
              <a:t>On the </a:t>
            </a:r>
            <a:r>
              <a:rPr lang="en-US" sz="3200" b="1" dirty="0"/>
              <a:t>I</a:t>
            </a:r>
            <a:r>
              <a:rPr lang="en-US" sz="3200" b="1" dirty="0" smtClean="0"/>
              <a:t>talian </a:t>
            </a:r>
            <a:r>
              <a:rPr lang="en-US" sz="3200" b="1" dirty="0" err="1" smtClean="0"/>
              <a:t>Pay-TV</a:t>
            </a:r>
            <a:r>
              <a:rPr lang="en-US" sz="3200" b="1" dirty="0" smtClean="0"/>
              <a:t> market, only two operators reach almost 100 % of the market share:</a:t>
            </a:r>
          </a:p>
          <a:p>
            <a:endParaRPr lang="en-US" sz="3200" dirty="0"/>
          </a:p>
          <a:p>
            <a:pPr marL="285750" indent="-285750">
              <a:buFont typeface="Arial"/>
              <a:buChar char="•"/>
            </a:pPr>
            <a:r>
              <a:rPr lang="en-US" sz="3200" dirty="0" smtClean="0"/>
              <a:t>21</a:t>
            </a:r>
            <a:r>
              <a:rPr lang="en-US" sz="3200" baseline="30000" dirty="0" smtClean="0"/>
              <a:t>st</a:t>
            </a:r>
            <a:r>
              <a:rPr lang="en-US" sz="3200" dirty="0" smtClean="0"/>
              <a:t> </a:t>
            </a:r>
            <a:r>
              <a:rPr lang="en-US" sz="3200" dirty="0" err="1" smtClean="0"/>
              <a:t>CenturyFox</a:t>
            </a:r>
            <a:r>
              <a:rPr lang="en-US" sz="3200" dirty="0"/>
              <a:t>/</a:t>
            </a:r>
            <a:r>
              <a:rPr lang="en-US" sz="3200" dirty="0" smtClean="0"/>
              <a:t>Sky Italia with more than 80%</a:t>
            </a:r>
          </a:p>
          <a:p>
            <a:pPr marL="285750" indent="-285750">
              <a:buFont typeface="Arial"/>
              <a:buChar char="•"/>
            </a:pPr>
            <a:r>
              <a:rPr lang="en-US" sz="3200" dirty="0" err="1" smtClean="0"/>
              <a:t>Mediaset</a:t>
            </a:r>
            <a:r>
              <a:rPr lang="en-US" sz="3200" dirty="0" smtClean="0"/>
              <a:t> Premium with 19%</a:t>
            </a:r>
          </a:p>
          <a:p>
            <a:endParaRPr lang="en-US" sz="3200" dirty="0" smtClean="0"/>
          </a:p>
          <a:p>
            <a:r>
              <a:rPr lang="en-US" sz="3200" dirty="0" smtClean="0"/>
              <a:t>The index of market concentration is set at more than 6.500 points</a:t>
            </a:r>
          </a:p>
          <a:p>
            <a:r>
              <a:rPr lang="en-US" sz="3000" dirty="0" smtClean="0"/>
              <a:t> </a:t>
            </a:r>
            <a:endParaRPr lang="en-US" sz="3000" dirty="0"/>
          </a:p>
        </p:txBody>
      </p:sp>
      <p:sp>
        <p:nvSpPr>
          <p:cNvPr id="5" name="Segnaposto numero diapositiva 4"/>
          <p:cNvSpPr>
            <a:spLocks noGrp="1"/>
          </p:cNvSpPr>
          <p:nvPr>
            <p:ph type="sldNum" sz="quarter" idx="12"/>
          </p:nvPr>
        </p:nvSpPr>
        <p:spPr/>
        <p:txBody>
          <a:bodyPr>
            <a:normAutofit fontScale="85000" lnSpcReduction="20000"/>
          </a:bodyPr>
          <a:lstStyle/>
          <a:p>
            <a:fld id="{AB6C8196-F80C-4D19-874D-0396D2C7BF9F}" type="slidenum">
              <a:rPr lang="en-US" smtClean="0"/>
              <a:t>19</a:t>
            </a:fld>
            <a:endParaRPr lang="en-US"/>
          </a:p>
        </p:txBody>
      </p:sp>
    </p:spTree>
    <p:extLst>
      <p:ext uri="{BB962C8B-B14F-4D97-AF65-F5344CB8AC3E}">
        <p14:creationId xmlns:p14="http://schemas.microsoft.com/office/powerpoint/2010/main" val="216581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100 years late ? </a:t>
            </a:r>
            <a:endParaRPr lang="en-US" dirty="0"/>
          </a:p>
        </p:txBody>
      </p:sp>
      <p:sp>
        <p:nvSpPr>
          <p:cNvPr id="3" name="Content Placeholder 2"/>
          <p:cNvSpPr>
            <a:spLocks noGrp="1"/>
          </p:cNvSpPr>
          <p:nvPr>
            <p:ph sz="quarter" idx="1"/>
          </p:nvPr>
        </p:nvSpPr>
        <p:spPr>
          <a:xfrm>
            <a:off x="539552" y="1628800"/>
            <a:ext cx="6408712" cy="4104456"/>
          </a:xfrm>
        </p:spPr>
        <p:txBody>
          <a:bodyPr>
            <a:normAutofit/>
          </a:bodyPr>
          <a:lstStyle/>
          <a:p>
            <a:r>
              <a:rPr lang="en-US" sz="2400" dirty="0"/>
              <a:t>Italy’s antitrust law </a:t>
            </a:r>
            <a:r>
              <a:rPr lang="en-US" sz="2400" dirty="0" smtClean="0"/>
              <a:t>is only 25 years old</a:t>
            </a:r>
            <a:endParaRPr lang="en-US" sz="2400" dirty="0"/>
          </a:p>
          <a:p>
            <a:r>
              <a:rPr lang="en-US" sz="2400" dirty="0" smtClean="0"/>
              <a:t>It was passed exactly 100 years after the US Sherman Antitrust Act (1890)</a:t>
            </a:r>
            <a:endParaRPr lang="en-US" sz="2400" dirty="0"/>
          </a:p>
          <a:p>
            <a:r>
              <a:rPr lang="en-US" sz="2400" dirty="0" smtClean="0"/>
              <a:t>Several European countries introduced their Antitrust laws longer before (Germany and the UK in 1948, Spain in 1963, France in 1986) </a:t>
            </a:r>
          </a:p>
          <a:p>
            <a:r>
              <a:rPr lang="en-US" sz="2400" dirty="0" smtClean="0"/>
              <a:t>Only in 2001, more than 10 years later, Antitrust discipline was finally introduced in the Italian Constitution of 1948</a:t>
            </a:r>
          </a:p>
          <a:p>
            <a:pPr marL="0" indent="0">
              <a:buNone/>
            </a:pPr>
            <a:endParaRPr lang="en-US" sz="2000" dirty="0"/>
          </a:p>
          <a:p>
            <a:pPr marL="0" indent="0">
              <a:buNone/>
            </a:pPr>
            <a:endParaRPr lang="en-US" sz="2000" dirty="0"/>
          </a:p>
        </p:txBody>
      </p:sp>
      <p:graphicFrame>
        <p:nvGraphicFramePr>
          <p:cNvPr id="5" name="Схема 4"/>
          <p:cNvGraphicFramePr/>
          <p:nvPr>
            <p:extLst>
              <p:ext uri="{D42A27DB-BD31-4B8C-83A1-F6EECF244321}">
                <p14:modId xmlns:p14="http://schemas.microsoft.com/office/powerpoint/2010/main" val="891591792"/>
              </p:ext>
            </p:extLst>
          </p:nvPr>
        </p:nvGraphicFramePr>
        <p:xfrm>
          <a:off x="3635896" y="4077072"/>
          <a:ext cx="5337607"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egnaposto numero diapositiva 5"/>
          <p:cNvSpPr>
            <a:spLocks noGrp="1"/>
          </p:cNvSpPr>
          <p:nvPr>
            <p:ph type="sldNum" sz="quarter" idx="12"/>
          </p:nvPr>
        </p:nvSpPr>
        <p:spPr/>
        <p:txBody>
          <a:bodyPr>
            <a:normAutofit fontScale="85000" lnSpcReduction="20000"/>
          </a:bodyPr>
          <a:lstStyle/>
          <a:p>
            <a:fld id="{AB6C8196-F80C-4D19-874D-0396D2C7BF9F}" type="slidenum">
              <a:rPr lang="en-US" smtClean="0"/>
              <a:t>2</a:t>
            </a:fld>
            <a:endParaRPr lang="en-US" dirty="0"/>
          </a:p>
        </p:txBody>
      </p:sp>
    </p:spTree>
    <p:extLst>
      <p:ext uri="{BB962C8B-B14F-4D97-AF65-F5344CB8AC3E}">
        <p14:creationId xmlns:p14="http://schemas.microsoft.com/office/powerpoint/2010/main" val="1635427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153400" cy="990600"/>
          </a:xfrm>
        </p:spPr>
        <p:txBody>
          <a:bodyPr/>
          <a:lstStyle/>
          <a:p>
            <a:pPr algn="ctr"/>
            <a:r>
              <a:rPr lang="en-US" dirty="0" smtClean="0"/>
              <a:t>Concentrations </a:t>
            </a:r>
            <a:endParaRPr lang="en-US" dirty="0"/>
          </a:p>
        </p:txBody>
      </p:sp>
      <p:sp>
        <p:nvSpPr>
          <p:cNvPr id="3" name="TextBox 2"/>
          <p:cNvSpPr txBox="1"/>
          <p:nvPr/>
        </p:nvSpPr>
        <p:spPr>
          <a:xfrm>
            <a:off x="323528" y="1772816"/>
            <a:ext cx="8568952" cy="4154984"/>
          </a:xfrm>
          <a:prstGeom prst="rect">
            <a:avLst/>
          </a:prstGeom>
          <a:noFill/>
        </p:spPr>
        <p:txBody>
          <a:bodyPr wrap="square" rtlCol="0">
            <a:spAutoFit/>
          </a:bodyPr>
          <a:lstStyle/>
          <a:p>
            <a:pPr fontAlgn="base"/>
            <a:r>
              <a:rPr lang="en-US" sz="2400" dirty="0" smtClean="0"/>
              <a:t>There is a concentration when </a:t>
            </a:r>
            <a:r>
              <a:rPr lang="en-US" sz="2400" dirty="0"/>
              <a:t>:</a:t>
            </a:r>
          </a:p>
          <a:p>
            <a:pPr fontAlgn="base"/>
            <a:r>
              <a:rPr lang="en-US" sz="2400" dirty="0"/>
              <a:t>two or more companies </a:t>
            </a:r>
            <a:r>
              <a:rPr lang="en-US" sz="2400" b="1" dirty="0"/>
              <a:t>merge</a:t>
            </a:r>
            <a:r>
              <a:rPr lang="en-US" sz="2400" dirty="0"/>
              <a:t>;</a:t>
            </a:r>
          </a:p>
          <a:p>
            <a:pPr fontAlgn="base"/>
            <a:r>
              <a:rPr lang="en-US" sz="2400" dirty="0"/>
              <a:t>two or more undertakings </a:t>
            </a:r>
            <a:r>
              <a:rPr lang="en-US" sz="2400" b="1" dirty="0"/>
              <a:t>constitute a new joint venture</a:t>
            </a:r>
            <a:r>
              <a:rPr lang="en-US" sz="2400" dirty="0"/>
              <a:t>; </a:t>
            </a:r>
          </a:p>
          <a:p>
            <a:pPr fontAlgn="base"/>
            <a:r>
              <a:rPr lang="it-IT" sz="2400" dirty="0"/>
              <a:t>t</a:t>
            </a:r>
            <a:r>
              <a:rPr lang="en-US" sz="2400" dirty="0"/>
              <a:t>here is </a:t>
            </a:r>
            <a:r>
              <a:rPr lang="en-US" sz="2400" b="1" dirty="0"/>
              <a:t>acquisition of control </a:t>
            </a:r>
            <a:r>
              <a:rPr lang="en-US" sz="2400" dirty="0"/>
              <a:t>(which may be sole or joint) of one or more enterprises or parts of them</a:t>
            </a:r>
            <a:endParaRPr lang="it-IT" sz="2400" dirty="0"/>
          </a:p>
          <a:p>
            <a:pPr fontAlgn="base"/>
            <a:endParaRPr lang="en-US" sz="2400" dirty="0" smtClean="0"/>
          </a:p>
          <a:p>
            <a:pPr fontAlgn="base"/>
            <a:r>
              <a:rPr lang="en-US" sz="2400" dirty="0" smtClean="0"/>
              <a:t>Concentrations </a:t>
            </a:r>
            <a:r>
              <a:rPr lang="en-US" sz="2400" dirty="0" smtClean="0"/>
              <a:t>are </a:t>
            </a:r>
            <a:r>
              <a:rPr lang="en-US" sz="2400" dirty="0"/>
              <a:t>subject to </a:t>
            </a:r>
            <a:r>
              <a:rPr lang="en-US" sz="2400" dirty="0" smtClean="0"/>
              <a:t>prior </a:t>
            </a:r>
            <a:r>
              <a:rPr lang="en-US" sz="2400" dirty="0"/>
              <a:t>notification, which is </a:t>
            </a:r>
            <a:r>
              <a:rPr lang="en-US" sz="2400" dirty="0" smtClean="0"/>
              <a:t>compulsory at certain </a:t>
            </a:r>
            <a:r>
              <a:rPr lang="en-US" sz="2400" dirty="0"/>
              <a:t>turnover thresholds.</a:t>
            </a:r>
          </a:p>
          <a:p>
            <a:pPr fontAlgn="base"/>
            <a:r>
              <a:rPr lang="en-US" sz="2400" dirty="0" smtClean="0"/>
              <a:t>A </a:t>
            </a:r>
            <a:r>
              <a:rPr lang="en-US" sz="2400" dirty="0"/>
              <a:t>concentration </a:t>
            </a:r>
            <a:r>
              <a:rPr lang="en-US" sz="2400" dirty="0" smtClean="0"/>
              <a:t>may constitute or strengthen a </a:t>
            </a:r>
            <a:r>
              <a:rPr lang="en-US" sz="2400" dirty="0"/>
              <a:t>dominant position to the </a:t>
            </a:r>
            <a:r>
              <a:rPr lang="en-US" sz="2400" dirty="0" smtClean="0"/>
              <a:t>extent</a:t>
            </a:r>
            <a:r>
              <a:rPr lang="en-US" sz="2400" dirty="0" smtClean="0"/>
              <a:t> </a:t>
            </a:r>
            <a:r>
              <a:rPr lang="en-US" sz="2400" dirty="0"/>
              <a:t>of eliminating all </a:t>
            </a:r>
            <a:r>
              <a:rPr lang="en-US" sz="2400" dirty="0" smtClean="0"/>
              <a:t>competitors </a:t>
            </a:r>
            <a:r>
              <a:rPr lang="en-US" sz="2400" dirty="0"/>
              <a:t>from the </a:t>
            </a:r>
            <a:r>
              <a:rPr lang="en-US" sz="2400" dirty="0" smtClean="0"/>
              <a:t>market</a:t>
            </a:r>
          </a:p>
          <a:p>
            <a:pPr fontAlgn="base"/>
            <a:endParaRPr lang="en-US" sz="2400" dirty="0" smtClean="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20</a:t>
            </a:fld>
            <a:endParaRPr lang="en-US"/>
          </a:p>
        </p:txBody>
      </p:sp>
    </p:spTree>
    <p:extLst>
      <p:ext uri="{BB962C8B-B14F-4D97-AF65-F5344CB8AC3E}">
        <p14:creationId xmlns:p14="http://schemas.microsoft.com/office/powerpoint/2010/main" val="2503343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16" y="116632"/>
            <a:ext cx="8856984" cy="1143000"/>
          </a:xfrm>
        </p:spPr>
        <p:txBody>
          <a:bodyPr>
            <a:normAutofit/>
          </a:bodyPr>
          <a:lstStyle/>
          <a:p>
            <a:pPr algn="ctr"/>
            <a:r>
              <a:rPr lang="en-US" sz="4200" dirty="0" smtClean="0"/>
              <a:t>How it all began </a:t>
            </a:r>
            <a:endParaRPr lang="en-US" sz="4200" dirty="0"/>
          </a:p>
        </p:txBody>
      </p:sp>
      <p:sp>
        <p:nvSpPr>
          <p:cNvPr id="4" name="TextBox 3"/>
          <p:cNvSpPr txBox="1"/>
          <p:nvPr/>
        </p:nvSpPr>
        <p:spPr>
          <a:xfrm>
            <a:off x="251520" y="1628800"/>
            <a:ext cx="8820472" cy="4770537"/>
          </a:xfrm>
          <a:prstGeom prst="rect">
            <a:avLst/>
          </a:prstGeom>
          <a:noFill/>
        </p:spPr>
        <p:txBody>
          <a:bodyPr wrap="square" rtlCol="0">
            <a:spAutoFit/>
          </a:bodyPr>
          <a:lstStyle/>
          <a:p>
            <a:r>
              <a:rPr lang="en-US" sz="2200" dirty="0"/>
              <a:t>A</a:t>
            </a:r>
            <a:r>
              <a:rPr lang="en-US" sz="2200" dirty="0" smtClean="0"/>
              <a:t> </a:t>
            </a:r>
            <a:r>
              <a:rPr lang="en-US" sz="2200" dirty="0" smtClean="0"/>
              <a:t>1976 Constitutional </a:t>
            </a:r>
            <a:r>
              <a:rPr lang="en-US" sz="2200" dirty="0"/>
              <a:t>Court </a:t>
            </a:r>
            <a:r>
              <a:rPr lang="en-US" sz="2200" dirty="0" smtClean="0"/>
              <a:t>decision </a:t>
            </a:r>
            <a:r>
              <a:rPr lang="en-US" sz="2200" dirty="0" smtClean="0"/>
              <a:t>upheld </a:t>
            </a:r>
            <a:r>
              <a:rPr lang="en-US" sz="2200" dirty="0"/>
              <a:t>the RAI monopoly at a national level but </a:t>
            </a:r>
            <a:r>
              <a:rPr lang="en-US" sz="2200" dirty="0" smtClean="0"/>
              <a:t>made privately-owned</a:t>
            </a:r>
            <a:r>
              <a:rPr lang="en-US" sz="2200" dirty="0"/>
              <a:t> </a:t>
            </a:r>
            <a:r>
              <a:rPr lang="en-US" sz="2200" dirty="0" smtClean="0"/>
              <a:t>TV possible within local ambit </a:t>
            </a:r>
          </a:p>
          <a:p>
            <a:endParaRPr lang="en-US" sz="2200" dirty="0"/>
          </a:p>
          <a:p>
            <a:r>
              <a:rPr lang="en-US" sz="2200" dirty="0" smtClean="0"/>
              <a:t>About 500 </a:t>
            </a:r>
            <a:r>
              <a:rPr lang="en-US" sz="2200" dirty="0"/>
              <a:t>private stations </a:t>
            </a:r>
            <a:r>
              <a:rPr lang="en-US" sz="2200" dirty="0" smtClean="0"/>
              <a:t>emerged </a:t>
            </a:r>
            <a:r>
              <a:rPr lang="en-US" sz="2200" dirty="0"/>
              <a:t>b</a:t>
            </a:r>
            <a:r>
              <a:rPr lang="en-US" sz="2200" dirty="0" smtClean="0"/>
              <a:t>y1980</a:t>
            </a:r>
            <a:r>
              <a:rPr lang="en-US" sz="2200" dirty="0"/>
              <a:t>, one of which (</a:t>
            </a:r>
            <a:r>
              <a:rPr lang="en-US" sz="2200" dirty="0" err="1"/>
              <a:t>Canale</a:t>
            </a:r>
            <a:r>
              <a:rPr lang="en-US" sz="2200" dirty="0"/>
              <a:t> 5</a:t>
            </a:r>
            <a:r>
              <a:rPr lang="en-US" sz="2200" dirty="0" smtClean="0"/>
              <a:t>) belonged </a:t>
            </a:r>
            <a:r>
              <a:rPr lang="en-US" sz="2200" dirty="0"/>
              <a:t>to </a:t>
            </a:r>
            <a:r>
              <a:rPr lang="en-US" sz="2200" dirty="0" smtClean="0"/>
              <a:t>Silvio </a:t>
            </a:r>
            <a:r>
              <a:rPr lang="en-US" sz="2200" dirty="0" smtClean="0"/>
              <a:t>Berlusconi</a:t>
            </a:r>
            <a:r>
              <a:rPr lang="en-US" sz="2200" dirty="0"/>
              <a:t>, who subsequently bought his two main competitors (Rete4 and Italia1</a:t>
            </a:r>
            <a:r>
              <a:rPr lang="en-US" sz="2200" dirty="0" smtClean="0"/>
              <a:t>)</a:t>
            </a:r>
            <a:endParaRPr lang="en-US" sz="2200" dirty="0"/>
          </a:p>
          <a:p>
            <a:endParaRPr lang="en-US" sz="2200" dirty="0"/>
          </a:p>
          <a:p>
            <a:r>
              <a:rPr lang="en-US" sz="2200" dirty="0"/>
              <a:t>By 1984 </a:t>
            </a:r>
            <a:r>
              <a:rPr lang="en-US" sz="2200" dirty="0" smtClean="0"/>
              <a:t>S. Berlusconi’s </a:t>
            </a:r>
            <a:r>
              <a:rPr lang="en-US" sz="2200" dirty="0"/>
              <a:t>three channels attracted a combined audience share of 40</a:t>
            </a:r>
            <a:r>
              <a:rPr lang="en-US" sz="2200" dirty="0" smtClean="0"/>
              <a:t>%, </a:t>
            </a:r>
            <a:r>
              <a:rPr lang="en-US" sz="2200" dirty="0"/>
              <a:t>almost like the one of RAI’s three public service </a:t>
            </a:r>
            <a:r>
              <a:rPr lang="en-US" sz="2200" dirty="0" smtClean="0"/>
              <a:t>channels (duopoly)</a:t>
            </a:r>
          </a:p>
          <a:p>
            <a:endParaRPr lang="en-US" sz="2200" dirty="0"/>
          </a:p>
          <a:p>
            <a:r>
              <a:rPr lang="en-US" sz="2200" dirty="0" smtClean="0"/>
              <a:t>The first legislation in the field (Law </a:t>
            </a:r>
            <a:r>
              <a:rPr lang="en-US" sz="2200" dirty="0" err="1" smtClean="0"/>
              <a:t>Mammì</a:t>
            </a:r>
            <a:r>
              <a:rPr lang="en-US" sz="2200" dirty="0" smtClean="0">
                <a:solidFill>
                  <a:srgbClr val="FF0000"/>
                </a:solidFill>
              </a:rPr>
              <a:t> </a:t>
            </a:r>
            <a:r>
              <a:rPr lang="en-US" sz="2200" dirty="0" smtClean="0"/>
              <a:t>of 1990) allowed the status quo. Subsequently, Italy became the only European country where a private actor was allowed to run three national terrestrial channels</a:t>
            </a:r>
            <a:endParaRPr lang="en-US" sz="2200" dirty="0"/>
          </a:p>
          <a:p>
            <a:endParaRPr lang="en-US" dirty="0"/>
          </a:p>
        </p:txBody>
      </p:sp>
      <p:sp>
        <p:nvSpPr>
          <p:cNvPr id="3" name="Segnaposto numero diapositiva 2"/>
          <p:cNvSpPr>
            <a:spLocks noGrp="1"/>
          </p:cNvSpPr>
          <p:nvPr>
            <p:ph type="sldNum" sz="quarter" idx="12"/>
          </p:nvPr>
        </p:nvSpPr>
        <p:spPr/>
        <p:txBody>
          <a:bodyPr>
            <a:normAutofit fontScale="85000" lnSpcReduction="20000"/>
          </a:bodyPr>
          <a:lstStyle/>
          <a:p>
            <a:fld id="{AB6C8196-F80C-4D19-874D-0396D2C7BF9F}" type="slidenum">
              <a:rPr lang="en-US" smtClean="0"/>
              <a:t>21</a:t>
            </a:fld>
            <a:endParaRPr lang="en-US"/>
          </a:p>
        </p:txBody>
      </p:sp>
    </p:spTree>
    <p:extLst>
      <p:ext uri="{BB962C8B-B14F-4D97-AF65-F5344CB8AC3E}">
        <p14:creationId xmlns:p14="http://schemas.microsoft.com/office/powerpoint/2010/main" val="2651403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856984" cy="1143000"/>
          </a:xfrm>
        </p:spPr>
        <p:txBody>
          <a:bodyPr>
            <a:normAutofit fontScale="90000"/>
          </a:bodyPr>
          <a:lstStyle/>
          <a:p>
            <a:r>
              <a:rPr lang="en-US" dirty="0" err="1" smtClean="0"/>
              <a:t>Telecracy</a:t>
            </a:r>
            <a:r>
              <a:rPr lang="en-US" dirty="0" smtClean="0"/>
              <a:t> vs Antitrust in the media sector  </a:t>
            </a:r>
            <a:endParaRPr lang="en-US" dirty="0"/>
          </a:p>
        </p:txBody>
      </p:sp>
      <p:sp>
        <p:nvSpPr>
          <p:cNvPr id="3" name="Rectangle 2"/>
          <p:cNvSpPr/>
          <p:nvPr/>
        </p:nvSpPr>
        <p:spPr>
          <a:xfrm>
            <a:off x="107504" y="1489545"/>
            <a:ext cx="8928992" cy="4462760"/>
          </a:xfrm>
          <a:prstGeom prst="rect">
            <a:avLst/>
          </a:prstGeom>
        </p:spPr>
        <p:txBody>
          <a:bodyPr wrap="square">
            <a:spAutoFit/>
          </a:bodyPr>
          <a:lstStyle/>
          <a:p>
            <a:endParaRPr lang="it-IT" sz="2400" dirty="0"/>
          </a:p>
          <a:p>
            <a:r>
              <a:rPr lang="it-IT" sz="2600" dirty="0" smtClean="0"/>
              <a:t>1) Failure to regulate commercial television and prevent media  </a:t>
            </a:r>
          </a:p>
          <a:p>
            <a:r>
              <a:rPr lang="it-IT" sz="2600" dirty="0"/>
              <a:t> </a:t>
            </a:r>
            <a:r>
              <a:rPr lang="it-IT" sz="2600" dirty="0" smtClean="0"/>
              <a:t>   concentration </a:t>
            </a:r>
            <a:endParaRPr lang="it-IT" sz="2600" dirty="0" smtClean="0"/>
          </a:p>
          <a:p>
            <a:endParaRPr lang="it-IT" sz="2600" dirty="0" smtClean="0"/>
          </a:p>
          <a:p>
            <a:r>
              <a:rPr lang="en-US" sz="2600" dirty="0" smtClean="0"/>
              <a:t>2)</a:t>
            </a:r>
            <a:r>
              <a:rPr lang="en-US" sz="2600" dirty="0"/>
              <a:t> </a:t>
            </a:r>
            <a:r>
              <a:rPr lang="en-US" sz="2600" dirty="0" smtClean="0"/>
              <a:t>Lack of conflict-of-interest rules in </a:t>
            </a:r>
            <a:r>
              <a:rPr lang="en-US" sz="2600" dirty="0" smtClean="0"/>
              <a:t>Italy</a:t>
            </a:r>
          </a:p>
          <a:p>
            <a:endParaRPr lang="en-US" sz="2600" dirty="0"/>
          </a:p>
          <a:p>
            <a:endParaRPr lang="en-US" sz="2600" dirty="0" smtClean="0"/>
          </a:p>
          <a:p>
            <a:r>
              <a:rPr lang="en-US" sz="2600" dirty="0" smtClean="0"/>
              <a:t>3) Lack of relevant legislation at EU level</a:t>
            </a:r>
          </a:p>
          <a:p>
            <a:endParaRPr lang="en-US" sz="2600" dirty="0"/>
          </a:p>
          <a:p>
            <a:pPr algn="ctr"/>
            <a:r>
              <a:rPr lang="en-US" sz="2600" dirty="0" smtClean="0"/>
              <a:t>Italy is only a pioneering example</a:t>
            </a:r>
          </a:p>
          <a:p>
            <a:pPr algn="ctr"/>
            <a:r>
              <a:rPr lang="en-US" sz="2600" dirty="0" smtClean="0"/>
              <a:t> (large media corporations emerged in Europe during the 1990s)</a:t>
            </a:r>
            <a:endParaRPr lang="en-US" sz="2600"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22</a:t>
            </a:fld>
            <a:endParaRPr lang="en-US"/>
          </a:p>
        </p:txBody>
      </p:sp>
    </p:spTree>
    <p:extLst>
      <p:ext uri="{BB962C8B-B14F-4D97-AF65-F5344CB8AC3E}">
        <p14:creationId xmlns:p14="http://schemas.microsoft.com/office/powerpoint/2010/main" val="674865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143000"/>
          </a:xfrm>
        </p:spPr>
        <p:txBody>
          <a:bodyPr>
            <a:normAutofit fontScale="90000"/>
          </a:bodyPr>
          <a:lstStyle/>
          <a:p>
            <a:r>
              <a:rPr lang="en-US" sz="3800" dirty="0" smtClean="0"/>
              <a:t>Italian de – facto monopoly in the private sector </a:t>
            </a:r>
            <a:endParaRPr lang="en-US" sz="3800" dirty="0"/>
          </a:p>
        </p:txBody>
      </p:sp>
      <p:sp>
        <p:nvSpPr>
          <p:cNvPr id="4" name="TextBox 3"/>
          <p:cNvSpPr txBox="1"/>
          <p:nvPr/>
        </p:nvSpPr>
        <p:spPr>
          <a:xfrm>
            <a:off x="323528" y="1628800"/>
            <a:ext cx="8496944" cy="5232202"/>
          </a:xfrm>
          <a:prstGeom prst="rect">
            <a:avLst/>
          </a:prstGeom>
          <a:noFill/>
        </p:spPr>
        <p:txBody>
          <a:bodyPr wrap="square" rtlCol="0">
            <a:spAutoFit/>
          </a:bodyPr>
          <a:lstStyle/>
          <a:p>
            <a:r>
              <a:rPr lang="en-US" sz="2600" dirty="0"/>
              <a:t>In </a:t>
            </a:r>
            <a:r>
              <a:rPr lang="en-US" sz="2600" dirty="0" smtClean="0"/>
              <a:t>1994 the Constitutional Court stated that </a:t>
            </a:r>
            <a:r>
              <a:rPr lang="en-US" sz="2600" b="1" dirty="0" smtClean="0"/>
              <a:t>the </a:t>
            </a:r>
            <a:r>
              <a:rPr lang="en-US" sz="2600" b="1" dirty="0" err="1" smtClean="0"/>
              <a:t>Mammì</a:t>
            </a:r>
            <a:r>
              <a:rPr lang="en-US" sz="2600" b="1" dirty="0" smtClean="0"/>
              <a:t> law was unconstitutional</a:t>
            </a:r>
            <a:r>
              <a:rPr lang="en-US" sz="2600" dirty="0" smtClean="0"/>
              <a:t> in the part allowing S. Berlusconi to run three national channels</a:t>
            </a:r>
            <a:r>
              <a:rPr lang="en-US" sz="2600" dirty="0"/>
              <a:t> </a:t>
            </a:r>
            <a:r>
              <a:rPr lang="en-US" sz="2600" dirty="0" smtClean="0"/>
              <a:t>(against art. 21 of the Italian Constitution)</a:t>
            </a:r>
          </a:p>
          <a:p>
            <a:endParaRPr lang="en-US" sz="2600" dirty="0"/>
          </a:p>
          <a:p>
            <a:r>
              <a:rPr lang="en-US" sz="2600" dirty="0" smtClean="0"/>
              <a:t>A new law required S. Berlusconi to </a:t>
            </a:r>
            <a:r>
              <a:rPr lang="en-US" sz="2600" b="1" dirty="0" smtClean="0"/>
              <a:t>give up one of his three channels</a:t>
            </a:r>
            <a:r>
              <a:rPr lang="en-US" sz="2600" dirty="0" smtClean="0"/>
              <a:t>, but by the time he came back to power (2001), the norm had not been enforced</a:t>
            </a:r>
          </a:p>
          <a:p>
            <a:endParaRPr lang="en-US" sz="2600" dirty="0"/>
          </a:p>
          <a:p>
            <a:r>
              <a:rPr lang="en-US" sz="2600" dirty="0" smtClean="0"/>
              <a:t>In 2000 a ‘’par </a:t>
            </a:r>
            <a:r>
              <a:rPr lang="en-US" sz="2600" dirty="0" err="1" smtClean="0"/>
              <a:t>condicio</a:t>
            </a:r>
            <a:r>
              <a:rPr lang="en-US" sz="2600" dirty="0" smtClean="0"/>
              <a:t>’’ law was issued. It </a:t>
            </a:r>
            <a:r>
              <a:rPr lang="en-US" sz="2600" b="1" dirty="0" smtClean="0"/>
              <a:t>banned paid electoral advertisement</a:t>
            </a:r>
            <a:r>
              <a:rPr lang="en-US" sz="2600" dirty="0" smtClean="0"/>
              <a:t>, in order to prevent </a:t>
            </a:r>
            <a:r>
              <a:rPr lang="en-US" sz="2600" dirty="0" smtClean="0"/>
              <a:t>the use of media </a:t>
            </a:r>
            <a:r>
              <a:rPr lang="en-US" sz="2600" dirty="0" smtClean="0"/>
              <a:t>power to influence the public in future elections</a:t>
            </a:r>
          </a:p>
          <a:p>
            <a:endParaRPr lang="en-US" sz="2200" dirty="0"/>
          </a:p>
        </p:txBody>
      </p:sp>
      <p:sp>
        <p:nvSpPr>
          <p:cNvPr id="3" name="Segnaposto numero diapositiva 2"/>
          <p:cNvSpPr>
            <a:spLocks noGrp="1"/>
          </p:cNvSpPr>
          <p:nvPr>
            <p:ph type="sldNum" sz="quarter" idx="12"/>
          </p:nvPr>
        </p:nvSpPr>
        <p:spPr/>
        <p:txBody>
          <a:bodyPr>
            <a:normAutofit fontScale="85000" lnSpcReduction="20000"/>
          </a:bodyPr>
          <a:lstStyle/>
          <a:p>
            <a:fld id="{AB6C8196-F80C-4D19-874D-0396D2C7BF9F}" type="slidenum">
              <a:rPr lang="en-US" smtClean="0"/>
              <a:t>23</a:t>
            </a:fld>
            <a:endParaRPr lang="en-US"/>
          </a:p>
        </p:txBody>
      </p:sp>
    </p:spTree>
    <p:extLst>
      <p:ext uri="{BB962C8B-B14F-4D97-AF65-F5344CB8AC3E}">
        <p14:creationId xmlns:p14="http://schemas.microsoft.com/office/powerpoint/2010/main" val="4121181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153400" cy="990600"/>
          </a:xfrm>
        </p:spPr>
        <p:txBody>
          <a:bodyPr>
            <a:normAutofit fontScale="90000"/>
          </a:bodyPr>
          <a:lstStyle/>
          <a:p>
            <a:pPr algn="ctr"/>
            <a:r>
              <a:rPr lang="it-IT" dirty="0" smtClean="0"/>
              <a:t>C</a:t>
            </a:r>
            <a:r>
              <a:rPr lang="en-US" dirty="0" err="1" smtClean="0"/>
              <a:t>ompetition</a:t>
            </a:r>
            <a:r>
              <a:rPr lang="en-US" dirty="0" smtClean="0"/>
              <a:t> in the media sector at the EU level </a:t>
            </a:r>
            <a:endParaRPr lang="en-US" dirty="0"/>
          </a:p>
        </p:txBody>
      </p:sp>
      <p:sp>
        <p:nvSpPr>
          <p:cNvPr id="3" name="TextBox 2"/>
          <p:cNvSpPr txBox="1"/>
          <p:nvPr/>
        </p:nvSpPr>
        <p:spPr>
          <a:xfrm>
            <a:off x="179512" y="1340768"/>
            <a:ext cx="8568952" cy="4970592"/>
          </a:xfrm>
          <a:prstGeom prst="rect">
            <a:avLst/>
          </a:prstGeom>
          <a:noFill/>
        </p:spPr>
        <p:txBody>
          <a:bodyPr wrap="square" rtlCol="0">
            <a:spAutoFit/>
          </a:bodyPr>
          <a:lstStyle/>
          <a:p>
            <a:pPr fontAlgn="base"/>
            <a:endParaRPr lang="ru-RU" sz="1900" dirty="0"/>
          </a:p>
          <a:p>
            <a:pPr fontAlgn="base"/>
            <a:r>
              <a:rPr lang="en-US" sz="2600" dirty="0" smtClean="0"/>
              <a:t>Is the Commission </a:t>
            </a:r>
            <a:r>
              <a:rPr lang="en-US" sz="2600" dirty="0" smtClean="0"/>
              <a:t>in </a:t>
            </a:r>
            <a:r>
              <a:rPr lang="en-US" sz="2600" dirty="0" err="1" smtClean="0"/>
              <a:t>favour</a:t>
            </a:r>
            <a:r>
              <a:rPr lang="en-US" sz="2600" dirty="0" smtClean="0"/>
              <a:t> </a:t>
            </a:r>
            <a:r>
              <a:rPr lang="en-US" sz="2600" dirty="0"/>
              <a:t>of 'regulated' de facto </a:t>
            </a:r>
            <a:r>
              <a:rPr lang="en-US" sz="2600" dirty="0" smtClean="0"/>
              <a:t>monopolies?  </a:t>
            </a:r>
            <a:r>
              <a:rPr lang="en-US" sz="2600" dirty="0"/>
              <a:t>The Spanish and Italian </a:t>
            </a:r>
            <a:r>
              <a:rPr lang="en-US" sz="2600" dirty="0" smtClean="0"/>
              <a:t>media concentrations </a:t>
            </a:r>
            <a:r>
              <a:rPr lang="en-US" sz="2600" dirty="0"/>
              <a:t>may merely </a:t>
            </a:r>
            <a:r>
              <a:rPr lang="en-US" sz="2600" dirty="0" smtClean="0"/>
              <a:t>represent </a:t>
            </a:r>
            <a:r>
              <a:rPr lang="en-US" sz="2600" dirty="0"/>
              <a:t>the </a:t>
            </a:r>
            <a:r>
              <a:rPr lang="en-US" sz="2600" dirty="0" smtClean="0"/>
              <a:t>start </a:t>
            </a:r>
            <a:r>
              <a:rPr lang="en-US" sz="2600" dirty="0"/>
              <a:t>of a </a:t>
            </a:r>
            <a:r>
              <a:rPr lang="en-US" sz="2600" dirty="0" smtClean="0"/>
              <a:t>trend </a:t>
            </a:r>
            <a:r>
              <a:rPr lang="en-US" sz="2600" dirty="0"/>
              <a:t>across </a:t>
            </a:r>
            <a:r>
              <a:rPr lang="en-US" sz="2600" dirty="0" smtClean="0"/>
              <a:t>Europe</a:t>
            </a:r>
            <a:endParaRPr lang="ru-RU" sz="2600" dirty="0" smtClean="0"/>
          </a:p>
          <a:p>
            <a:pPr fontAlgn="base"/>
            <a:endParaRPr lang="ru-RU" sz="2600" dirty="0"/>
          </a:p>
          <a:p>
            <a:pPr fontAlgn="base"/>
            <a:r>
              <a:rPr lang="en-US" sz="2600" dirty="0" smtClean="0"/>
              <a:t>There is </a:t>
            </a:r>
            <a:r>
              <a:rPr lang="en-US" sz="2600" dirty="0"/>
              <a:t>no </a:t>
            </a:r>
            <a:r>
              <a:rPr lang="en-US" sz="2600" dirty="0" smtClean="0"/>
              <a:t>truly binding </a:t>
            </a:r>
            <a:r>
              <a:rPr lang="en-US" sz="2600" dirty="0"/>
              <a:t>European law on media </a:t>
            </a:r>
            <a:r>
              <a:rPr lang="en-US" sz="2600" dirty="0" smtClean="0"/>
              <a:t>concentration. </a:t>
            </a:r>
            <a:r>
              <a:rPr lang="en-US" sz="2600" dirty="0"/>
              <a:t>T</a:t>
            </a:r>
            <a:r>
              <a:rPr lang="en-US" sz="2600" dirty="0" smtClean="0"/>
              <a:t>he </a:t>
            </a:r>
            <a:r>
              <a:rPr lang="en-US" sz="2600" dirty="0"/>
              <a:t>Commission has no specific instruments </a:t>
            </a:r>
            <a:r>
              <a:rPr lang="en-US" sz="2600" dirty="0" smtClean="0"/>
              <a:t>to tackle </a:t>
            </a:r>
            <a:r>
              <a:rPr lang="en-US" sz="2600" dirty="0"/>
              <a:t>the </a:t>
            </a:r>
            <a:r>
              <a:rPr lang="en-US" sz="2600" dirty="0" smtClean="0"/>
              <a:t>development </a:t>
            </a:r>
            <a:r>
              <a:rPr lang="en-US" sz="2600" dirty="0"/>
              <a:t>of dominant sources of </a:t>
            </a:r>
            <a:r>
              <a:rPr lang="en-US" sz="2600" dirty="0" smtClean="0"/>
              <a:t>opinion</a:t>
            </a:r>
          </a:p>
          <a:p>
            <a:pPr fontAlgn="base"/>
            <a:endParaRPr lang="en-US" sz="2600" dirty="0"/>
          </a:p>
          <a:p>
            <a:pPr fontAlgn="base"/>
            <a:r>
              <a:rPr lang="en-US" sz="2600" dirty="0" smtClean="0"/>
              <a:t>Current </a:t>
            </a:r>
            <a:r>
              <a:rPr lang="en-US" sz="2600" dirty="0"/>
              <a:t>regulatory restrictions are </a:t>
            </a:r>
            <a:r>
              <a:rPr lang="en-US" sz="2600" dirty="0" smtClean="0"/>
              <a:t>lax </a:t>
            </a:r>
            <a:r>
              <a:rPr lang="en-US" sz="2600" dirty="0"/>
              <a:t>and t</a:t>
            </a:r>
            <a:r>
              <a:rPr lang="en-US" sz="2600" dirty="0" smtClean="0"/>
              <a:t>here is no appropriate </a:t>
            </a:r>
            <a:r>
              <a:rPr lang="en-US" sz="2600" dirty="0"/>
              <a:t>European response to the impact of media </a:t>
            </a:r>
            <a:r>
              <a:rPr lang="en-US" sz="2600" dirty="0" smtClean="0"/>
              <a:t>concentration </a:t>
            </a:r>
            <a:r>
              <a:rPr lang="en-US" sz="2600" dirty="0"/>
              <a:t>on the European marketplace of </a:t>
            </a:r>
            <a:r>
              <a:rPr lang="en-US" sz="2600" dirty="0" smtClean="0"/>
              <a:t>ideas</a:t>
            </a:r>
            <a:endParaRPr lang="ru-RU" sz="2600" dirty="0"/>
          </a:p>
          <a:p>
            <a:pPr fontAlgn="base"/>
            <a:endParaRPr lang="it-IT" sz="1200"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24</a:t>
            </a:fld>
            <a:endParaRPr lang="en-US"/>
          </a:p>
        </p:txBody>
      </p:sp>
    </p:spTree>
    <p:extLst>
      <p:ext uri="{BB962C8B-B14F-4D97-AF65-F5344CB8AC3E}">
        <p14:creationId xmlns:p14="http://schemas.microsoft.com/office/powerpoint/2010/main" val="3684689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153400" cy="990600"/>
          </a:xfrm>
        </p:spPr>
        <p:txBody>
          <a:bodyPr/>
          <a:lstStyle/>
          <a:p>
            <a:r>
              <a:rPr lang="en-US" dirty="0" smtClean="0"/>
              <a:t>Conclusion</a:t>
            </a:r>
            <a:endParaRPr lang="en-US" dirty="0"/>
          </a:p>
        </p:txBody>
      </p:sp>
      <p:sp>
        <p:nvSpPr>
          <p:cNvPr id="3" name="Rectangle 2"/>
          <p:cNvSpPr/>
          <p:nvPr/>
        </p:nvSpPr>
        <p:spPr>
          <a:xfrm>
            <a:off x="2987824" y="2924944"/>
            <a:ext cx="5976664" cy="1384995"/>
          </a:xfrm>
          <a:prstGeom prst="rect">
            <a:avLst/>
          </a:prstGeom>
        </p:spPr>
        <p:txBody>
          <a:bodyPr wrap="square">
            <a:spAutoFit/>
          </a:bodyPr>
          <a:lstStyle/>
          <a:p>
            <a:r>
              <a:rPr lang="it-IT" sz="2800" dirty="0" smtClean="0"/>
              <a:t>The </a:t>
            </a:r>
            <a:r>
              <a:rPr lang="it-IT" sz="2800" dirty="0" err="1" smtClean="0"/>
              <a:t>current</a:t>
            </a:r>
            <a:r>
              <a:rPr lang="it-IT" sz="2800" dirty="0" smtClean="0"/>
              <a:t> </a:t>
            </a:r>
            <a:r>
              <a:rPr lang="it-IT" sz="2800" dirty="0" err="1" smtClean="0"/>
              <a:t>legal</a:t>
            </a:r>
            <a:r>
              <a:rPr lang="it-IT" sz="2800" dirty="0" smtClean="0"/>
              <a:t> </a:t>
            </a:r>
            <a:r>
              <a:rPr lang="it-IT" sz="2800" dirty="0" err="1" smtClean="0"/>
              <a:t>framework</a:t>
            </a:r>
            <a:r>
              <a:rPr lang="it-IT" sz="2800" dirty="0" smtClean="0"/>
              <a:t> </a:t>
            </a:r>
            <a:r>
              <a:rPr lang="it-IT" sz="2800" dirty="0" err="1" smtClean="0"/>
              <a:t>does</a:t>
            </a:r>
            <a:r>
              <a:rPr lang="it-IT" sz="2800" dirty="0" smtClean="0"/>
              <a:t> </a:t>
            </a:r>
            <a:r>
              <a:rPr lang="it-IT" sz="2800" dirty="0" err="1" smtClean="0"/>
              <a:t>not</a:t>
            </a:r>
            <a:r>
              <a:rPr lang="it-IT" sz="2800" dirty="0" smtClean="0"/>
              <a:t> </a:t>
            </a:r>
            <a:r>
              <a:rPr lang="it-IT" sz="2800" dirty="0" err="1" smtClean="0"/>
              <a:t>seem</a:t>
            </a:r>
            <a:r>
              <a:rPr lang="it-IT" sz="2800" dirty="0" smtClean="0"/>
              <a:t> to be in line with the </a:t>
            </a:r>
            <a:r>
              <a:rPr lang="it-IT" sz="2800" dirty="0" err="1" smtClean="0"/>
              <a:t>rapid</a:t>
            </a:r>
            <a:r>
              <a:rPr lang="it-IT" sz="2800" dirty="0" smtClean="0"/>
              <a:t> </a:t>
            </a:r>
            <a:r>
              <a:rPr lang="it-IT" sz="2800" dirty="0" err="1" smtClean="0"/>
              <a:t>technological</a:t>
            </a:r>
            <a:r>
              <a:rPr lang="it-IT" sz="2800" dirty="0" smtClean="0"/>
              <a:t> </a:t>
            </a:r>
            <a:r>
              <a:rPr lang="it-IT" sz="2800" dirty="0" err="1" smtClean="0"/>
              <a:t>development</a:t>
            </a:r>
            <a:endParaRPr lang="en-US" sz="2800" dirty="0"/>
          </a:p>
        </p:txBody>
      </p:sp>
      <p:sp>
        <p:nvSpPr>
          <p:cNvPr id="4" name="Стрелка вправо 3"/>
          <p:cNvSpPr/>
          <p:nvPr/>
        </p:nvSpPr>
        <p:spPr>
          <a:xfrm>
            <a:off x="899592" y="3140968"/>
            <a:ext cx="1296144" cy="100811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5" name="Segnaposto numero diapositiva 4"/>
          <p:cNvSpPr>
            <a:spLocks noGrp="1"/>
          </p:cNvSpPr>
          <p:nvPr>
            <p:ph type="sldNum" sz="quarter" idx="12"/>
          </p:nvPr>
        </p:nvSpPr>
        <p:spPr/>
        <p:txBody>
          <a:bodyPr>
            <a:normAutofit fontScale="85000" lnSpcReduction="20000"/>
          </a:bodyPr>
          <a:lstStyle/>
          <a:p>
            <a:fld id="{AB6C8196-F80C-4D19-874D-0396D2C7BF9F}" type="slidenum">
              <a:rPr lang="en-US" smtClean="0"/>
              <a:t>25</a:t>
            </a:fld>
            <a:endParaRPr lang="en-US"/>
          </a:p>
        </p:txBody>
      </p:sp>
    </p:spTree>
    <p:extLst>
      <p:ext uri="{BB962C8B-B14F-4D97-AF65-F5344CB8AC3E}">
        <p14:creationId xmlns:p14="http://schemas.microsoft.com/office/powerpoint/2010/main" val="2089113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371600" y="3555975"/>
            <a:ext cx="7123113" cy="1673225"/>
          </a:xfrm>
        </p:spPr>
        <p:txBody>
          <a:bodyPr/>
          <a:lstStyle/>
          <a:p>
            <a:r>
              <a:rPr lang="en-US" i="1" dirty="0" smtClean="0">
                <a:solidFill>
                  <a:schemeClr val="tx1"/>
                </a:solidFill>
                <a:latin typeface="Calibri (intestazioni)"/>
                <a:cs typeface="Calibri (intestazioni)"/>
              </a:rPr>
              <a:t>The </a:t>
            </a:r>
            <a:r>
              <a:rPr lang="en-US" b="1" i="1" dirty="0" smtClean="0">
                <a:solidFill>
                  <a:schemeClr val="tx1"/>
                </a:solidFill>
                <a:latin typeface="Calibri (intestazioni)"/>
                <a:cs typeface="Calibri (intestazioni)"/>
              </a:rPr>
              <a:t>Initial Public Offer </a:t>
            </a:r>
            <a:r>
              <a:rPr lang="en-US" i="1" dirty="0" smtClean="0">
                <a:solidFill>
                  <a:schemeClr val="tx1"/>
                </a:solidFill>
                <a:latin typeface="Calibri (intestazioni)"/>
                <a:cs typeface="Calibri (intestazioni)"/>
              </a:rPr>
              <a:t>launched by</a:t>
            </a:r>
          </a:p>
          <a:p>
            <a:r>
              <a:rPr lang="en-US" i="1" dirty="0" smtClean="0">
                <a:solidFill>
                  <a:schemeClr val="tx1"/>
                </a:solidFill>
                <a:latin typeface="Calibri (intestazioni)"/>
                <a:cs typeface="Calibri (intestazioni)"/>
              </a:rPr>
              <a:t> </a:t>
            </a:r>
            <a:r>
              <a:rPr lang="en-US" b="1" i="1" dirty="0" err="1" smtClean="0">
                <a:solidFill>
                  <a:schemeClr val="tx1"/>
                </a:solidFill>
                <a:latin typeface="Calibri (intestazioni)"/>
                <a:cs typeface="Calibri (intestazioni)"/>
              </a:rPr>
              <a:t>Elettronica</a:t>
            </a:r>
            <a:r>
              <a:rPr lang="en-US" b="1" i="1" dirty="0" smtClean="0">
                <a:solidFill>
                  <a:schemeClr val="tx1"/>
                </a:solidFill>
                <a:latin typeface="Calibri (intestazioni)"/>
                <a:cs typeface="Calibri (intestazioni)"/>
              </a:rPr>
              <a:t> </a:t>
            </a:r>
            <a:r>
              <a:rPr lang="en-US" b="1" i="1" dirty="0" err="1" smtClean="0">
                <a:solidFill>
                  <a:schemeClr val="tx1"/>
                </a:solidFill>
                <a:latin typeface="Calibri (intestazioni)"/>
                <a:cs typeface="Calibri (intestazioni)"/>
              </a:rPr>
              <a:t>Industriale</a:t>
            </a:r>
            <a:r>
              <a:rPr lang="en-US" b="1" i="1" dirty="0" smtClean="0">
                <a:solidFill>
                  <a:schemeClr val="tx1"/>
                </a:solidFill>
                <a:latin typeface="Calibri (intestazioni)"/>
                <a:cs typeface="Calibri (intestazioni)"/>
              </a:rPr>
              <a:t> Towers S.p.A</a:t>
            </a:r>
            <a:r>
              <a:rPr lang="en-US" i="1" dirty="0" smtClean="0">
                <a:solidFill>
                  <a:schemeClr val="tx1"/>
                </a:solidFill>
                <a:latin typeface="Calibri (intestazioni)"/>
                <a:cs typeface="Calibri (intestazioni)"/>
              </a:rPr>
              <a:t>. </a:t>
            </a:r>
          </a:p>
          <a:p>
            <a:r>
              <a:rPr lang="en-US" i="1" dirty="0" smtClean="0">
                <a:solidFill>
                  <a:schemeClr val="tx1"/>
                </a:solidFill>
                <a:latin typeface="Calibri (intestazioni)"/>
                <a:cs typeface="Calibri (intestazioni)"/>
              </a:rPr>
              <a:t>on </a:t>
            </a:r>
            <a:r>
              <a:rPr lang="en-US" b="1" i="1" dirty="0" smtClean="0">
                <a:solidFill>
                  <a:schemeClr val="tx1"/>
                </a:solidFill>
                <a:latin typeface="Calibri (intestazioni)"/>
                <a:cs typeface="Calibri (intestazioni)"/>
              </a:rPr>
              <a:t>Rai Way S.p.A</a:t>
            </a:r>
            <a:r>
              <a:rPr lang="en-US" i="1" dirty="0" smtClean="0">
                <a:solidFill>
                  <a:schemeClr val="tx1"/>
                </a:solidFill>
                <a:latin typeface="Calibri (intestazioni)"/>
                <a:cs typeface="Calibri (intestazioni)"/>
              </a:rPr>
              <a:t>. (February 2015)</a:t>
            </a:r>
          </a:p>
          <a:p>
            <a:endParaRPr lang="ru-RU" dirty="0"/>
          </a:p>
        </p:txBody>
      </p:sp>
      <p:sp>
        <p:nvSpPr>
          <p:cNvPr id="3" name="Название 2"/>
          <p:cNvSpPr>
            <a:spLocks noGrp="1"/>
          </p:cNvSpPr>
          <p:nvPr>
            <p:ph type="title"/>
          </p:nvPr>
        </p:nvSpPr>
        <p:spPr/>
        <p:txBody>
          <a:bodyPr>
            <a:noAutofit/>
          </a:bodyPr>
          <a:lstStyle/>
          <a:p>
            <a:r>
              <a:rPr lang="en-US" sz="3800" dirty="0"/>
              <a:t>CASE STUDIES: a recent case of attempt to </a:t>
            </a:r>
            <a:r>
              <a:rPr lang="en-US" sz="3800" dirty="0" smtClean="0"/>
              <a:t>create a concentration </a:t>
            </a:r>
            <a:endParaRPr lang="ru-RU" sz="3800" dirty="0"/>
          </a:p>
        </p:txBody>
      </p:sp>
      <p:sp>
        <p:nvSpPr>
          <p:cNvPr id="4" name="Segnaposto numero diapositiva 3"/>
          <p:cNvSpPr>
            <a:spLocks noGrp="1"/>
          </p:cNvSpPr>
          <p:nvPr>
            <p:ph type="sldNum" sz="quarter" idx="11"/>
          </p:nvPr>
        </p:nvSpPr>
        <p:spPr/>
        <p:txBody>
          <a:bodyPr/>
          <a:lstStyle/>
          <a:p>
            <a:fld id="{AB6C8196-F80C-4D19-874D-0396D2C7BF9F}" type="slidenum">
              <a:rPr lang="en-US" smtClean="0"/>
              <a:t>26</a:t>
            </a:fld>
            <a:endParaRPr lang="en-US"/>
          </a:p>
        </p:txBody>
      </p:sp>
    </p:spTree>
    <p:extLst>
      <p:ext uri="{BB962C8B-B14F-4D97-AF65-F5344CB8AC3E}">
        <p14:creationId xmlns:p14="http://schemas.microsoft.com/office/powerpoint/2010/main" val="540852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99392"/>
            <a:ext cx="8731877" cy="1460500"/>
          </a:xfrm>
        </p:spPr>
        <p:txBody>
          <a:bodyPr>
            <a:normAutofit/>
          </a:bodyPr>
          <a:lstStyle/>
          <a:p>
            <a:r>
              <a:rPr lang="en-US" sz="4000" dirty="0" smtClean="0"/>
              <a:t>The TLC-network infrastructure </a:t>
            </a:r>
            <a:endParaRPr lang="en-US" sz="4000" dirty="0"/>
          </a:p>
        </p:txBody>
      </p:sp>
      <p:sp>
        <p:nvSpPr>
          <p:cNvPr id="3" name="Segnaposto contenuto 2"/>
          <p:cNvSpPr>
            <a:spLocks noGrp="1"/>
          </p:cNvSpPr>
          <p:nvPr>
            <p:ph sz="quarter" idx="1"/>
          </p:nvPr>
        </p:nvSpPr>
        <p:spPr>
          <a:xfrm>
            <a:off x="251520" y="1628800"/>
            <a:ext cx="8235235" cy="5040560"/>
          </a:xfrm>
        </p:spPr>
        <p:txBody>
          <a:bodyPr>
            <a:normAutofit fontScale="92500" lnSpcReduction="10000"/>
          </a:bodyPr>
          <a:lstStyle/>
          <a:p>
            <a:pPr marL="0" indent="0">
              <a:buNone/>
            </a:pPr>
            <a:r>
              <a:rPr lang="en-GB" dirty="0" smtClean="0"/>
              <a:t>EI Towers </a:t>
            </a:r>
            <a:r>
              <a:rPr lang="en-GB" dirty="0" err="1" smtClean="0"/>
              <a:t>SpA</a:t>
            </a:r>
            <a:r>
              <a:rPr lang="en-GB" dirty="0" smtClean="0"/>
              <a:t> and Rai Way are the two main players in the </a:t>
            </a:r>
            <a:r>
              <a:rPr lang="en-GB" dirty="0" err="1" smtClean="0"/>
              <a:t>tlc</a:t>
            </a:r>
            <a:r>
              <a:rPr lang="en-GB" dirty="0" smtClean="0"/>
              <a:t> network infrastructure in Italy </a:t>
            </a:r>
          </a:p>
          <a:p>
            <a:pPr marL="0" indent="0">
              <a:buNone/>
            </a:pPr>
            <a:r>
              <a:rPr lang="en-GB" dirty="0" smtClean="0"/>
              <a:t>(market framework: a near duopoly)</a:t>
            </a:r>
          </a:p>
          <a:p>
            <a:pPr marL="0" indent="0">
              <a:buNone/>
            </a:pPr>
            <a:endParaRPr lang="en-GB" dirty="0" smtClean="0"/>
          </a:p>
          <a:p>
            <a:pPr marL="0" indent="0">
              <a:buNone/>
            </a:pPr>
            <a:r>
              <a:rPr lang="en-GB" dirty="0" err="1" smtClean="0"/>
              <a:t>Mediaset</a:t>
            </a:r>
            <a:r>
              <a:rPr lang="en-GB" dirty="0" smtClean="0"/>
              <a:t> Group, part of S. Berlusconi’s </a:t>
            </a:r>
            <a:r>
              <a:rPr lang="en-GB" dirty="0" err="1" smtClean="0"/>
              <a:t>Fininvest</a:t>
            </a:r>
            <a:r>
              <a:rPr lang="en-GB" dirty="0" smtClean="0"/>
              <a:t> holding, has controlled EI Towers since the beginning of the ‘80s</a:t>
            </a:r>
          </a:p>
          <a:p>
            <a:pPr marL="0" indent="0">
              <a:buNone/>
            </a:pPr>
            <a:endParaRPr lang="en-GB" dirty="0" smtClean="0"/>
          </a:p>
          <a:p>
            <a:pPr marL="0" indent="0">
              <a:buNone/>
            </a:pPr>
            <a:r>
              <a:rPr lang="en-GB" dirty="0" smtClean="0"/>
              <a:t>Rai Way provides its network services to </a:t>
            </a:r>
            <a:r>
              <a:rPr lang="en-GB" dirty="0"/>
              <a:t>RAI-Radio </a:t>
            </a:r>
            <a:r>
              <a:rPr lang="en-GB" dirty="0" err="1"/>
              <a:t>Televisione</a:t>
            </a:r>
            <a:r>
              <a:rPr lang="en-GB" dirty="0"/>
              <a:t> </a:t>
            </a:r>
            <a:r>
              <a:rPr lang="en-GB" dirty="0" err="1"/>
              <a:t>Italiana</a:t>
            </a:r>
            <a:r>
              <a:rPr lang="en-GB" dirty="0"/>
              <a:t> S.p.A., the Italian national broadcasting </a:t>
            </a:r>
            <a:r>
              <a:rPr lang="en-GB" dirty="0" smtClean="0"/>
              <a:t>company, which controls the former through an equity control of 65% </a:t>
            </a:r>
            <a:r>
              <a:rPr lang="en-GB" dirty="0" smtClean="0"/>
              <a:t>of the </a:t>
            </a:r>
            <a:r>
              <a:rPr lang="en-GB" dirty="0" smtClean="0"/>
              <a:t>shares</a:t>
            </a:r>
            <a:endParaRPr lang="en-GB"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27</a:t>
            </a:fld>
            <a:endParaRPr lang="en-US"/>
          </a:p>
        </p:txBody>
      </p:sp>
    </p:spTree>
    <p:extLst>
      <p:ext uri="{BB962C8B-B14F-4D97-AF65-F5344CB8AC3E}">
        <p14:creationId xmlns:p14="http://schemas.microsoft.com/office/powerpoint/2010/main" val="3750157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11935" y="2240924"/>
            <a:ext cx="8277896" cy="2936384"/>
          </a:xfrm>
        </p:spPr>
        <p:txBody>
          <a:bodyPr>
            <a:normAutofit fontScale="92500"/>
          </a:bodyPr>
          <a:lstStyle/>
          <a:p>
            <a:pPr algn="l"/>
            <a:r>
              <a:rPr lang="en-GB" sz="2800" dirty="0" smtClean="0">
                <a:solidFill>
                  <a:schemeClr val="tx1"/>
                </a:solidFill>
              </a:rPr>
              <a:t>The </a:t>
            </a:r>
            <a:r>
              <a:rPr lang="en-GB" sz="2800" dirty="0">
                <a:solidFill>
                  <a:schemeClr val="tx1"/>
                </a:solidFill>
              </a:rPr>
              <a:t>IPO </a:t>
            </a:r>
            <a:r>
              <a:rPr lang="en-GB" sz="2800" dirty="0" smtClean="0">
                <a:solidFill>
                  <a:schemeClr val="tx1"/>
                </a:solidFill>
              </a:rPr>
              <a:t>of </a:t>
            </a:r>
            <a:r>
              <a:rPr lang="en-GB" sz="2800" dirty="0">
                <a:solidFill>
                  <a:schemeClr val="tx1"/>
                </a:solidFill>
              </a:rPr>
              <a:t>EI </a:t>
            </a:r>
            <a:r>
              <a:rPr lang="en-GB" sz="2800" dirty="0" smtClean="0">
                <a:solidFill>
                  <a:schemeClr val="tx1"/>
                </a:solidFill>
              </a:rPr>
              <a:t>Spa aimed at the </a:t>
            </a:r>
            <a:r>
              <a:rPr lang="en-GB" sz="2800" dirty="0">
                <a:solidFill>
                  <a:schemeClr val="tx1"/>
                </a:solidFill>
              </a:rPr>
              <a:t>acquisition of 100</a:t>
            </a:r>
            <a:r>
              <a:rPr lang="en-GB" sz="2800" dirty="0" smtClean="0">
                <a:solidFill>
                  <a:schemeClr val="tx1"/>
                </a:solidFill>
              </a:rPr>
              <a:t>% of the </a:t>
            </a:r>
            <a:r>
              <a:rPr lang="en-GB" sz="2800" dirty="0">
                <a:solidFill>
                  <a:schemeClr val="tx1"/>
                </a:solidFill>
              </a:rPr>
              <a:t>shares of Rai </a:t>
            </a:r>
            <a:r>
              <a:rPr lang="en-GB" sz="2800" dirty="0" smtClean="0">
                <a:solidFill>
                  <a:schemeClr val="tx1"/>
                </a:solidFill>
              </a:rPr>
              <a:t>Way. It was </a:t>
            </a:r>
            <a:r>
              <a:rPr lang="en-GB" sz="2800" dirty="0">
                <a:solidFill>
                  <a:schemeClr val="tx1"/>
                </a:solidFill>
              </a:rPr>
              <a:t>notified on </a:t>
            </a:r>
            <a:r>
              <a:rPr lang="en-GB" sz="2800" dirty="0" smtClean="0">
                <a:solidFill>
                  <a:schemeClr val="tx1"/>
                </a:solidFill>
              </a:rPr>
              <a:t>February 24</a:t>
            </a:r>
            <a:r>
              <a:rPr lang="en-GB" sz="2800" baseline="30000" dirty="0" smtClean="0">
                <a:solidFill>
                  <a:schemeClr val="tx1"/>
                </a:solidFill>
              </a:rPr>
              <a:t>th</a:t>
            </a:r>
            <a:r>
              <a:rPr lang="en-GB" sz="2800" dirty="0" smtClean="0">
                <a:solidFill>
                  <a:schemeClr val="tx1"/>
                </a:solidFill>
              </a:rPr>
              <a:t>, </a:t>
            </a:r>
            <a:r>
              <a:rPr lang="en-GB" sz="2800" dirty="0" smtClean="0">
                <a:solidFill>
                  <a:schemeClr val="tx1"/>
                </a:solidFill>
              </a:rPr>
              <a:t>2015, </a:t>
            </a:r>
            <a:r>
              <a:rPr lang="en-GB" sz="2800" dirty="0">
                <a:solidFill>
                  <a:schemeClr val="tx1"/>
                </a:solidFill>
              </a:rPr>
              <a:t>to CONSOB, the Italian </a:t>
            </a:r>
            <a:r>
              <a:rPr lang="en-GB" sz="2800" dirty="0" smtClean="0">
                <a:solidFill>
                  <a:schemeClr val="tx1"/>
                </a:solidFill>
              </a:rPr>
              <a:t>Securities and Exchange Commission </a:t>
            </a:r>
          </a:p>
          <a:p>
            <a:pPr algn="l"/>
            <a:endParaRPr lang="en-GB" sz="2800" dirty="0">
              <a:solidFill>
                <a:schemeClr val="tx1"/>
              </a:solidFill>
            </a:endParaRPr>
          </a:p>
          <a:p>
            <a:pPr algn="l"/>
            <a:r>
              <a:rPr lang="en-GB" sz="2800" dirty="0" smtClean="0">
                <a:solidFill>
                  <a:schemeClr val="tx1"/>
                </a:solidFill>
              </a:rPr>
              <a:t>In </a:t>
            </a:r>
            <a:r>
              <a:rPr lang="en-GB" sz="2800" dirty="0">
                <a:solidFill>
                  <a:schemeClr val="tx1"/>
                </a:solidFill>
              </a:rPr>
              <a:t>case of success of the IPO, </a:t>
            </a:r>
            <a:r>
              <a:rPr lang="en-GB" sz="2800" dirty="0" smtClean="0">
                <a:solidFill>
                  <a:schemeClr val="tx1"/>
                </a:solidFill>
              </a:rPr>
              <a:t>EI Towers </a:t>
            </a:r>
            <a:r>
              <a:rPr lang="en-GB" sz="2800" dirty="0">
                <a:solidFill>
                  <a:schemeClr val="tx1"/>
                </a:solidFill>
              </a:rPr>
              <a:t>aimed at the industrial integration of Ray Way within its own </a:t>
            </a:r>
            <a:r>
              <a:rPr lang="en-GB" sz="2800" dirty="0" smtClean="0">
                <a:solidFill>
                  <a:schemeClr val="tx1"/>
                </a:solidFill>
              </a:rPr>
              <a:t>structures</a:t>
            </a:r>
            <a:endParaRPr lang="it-IT" sz="2800" dirty="0">
              <a:solidFill>
                <a:schemeClr val="tx1"/>
              </a:solidFill>
            </a:endParaRPr>
          </a:p>
          <a:p>
            <a:pPr algn="l"/>
            <a:endParaRPr lang="it-IT" dirty="0"/>
          </a:p>
        </p:txBody>
      </p:sp>
      <p:sp>
        <p:nvSpPr>
          <p:cNvPr id="4" name="Titolo 1"/>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800" b="1" dirty="0" smtClean="0"/>
              <a:t>The Antitrust Agency in </a:t>
            </a:r>
            <a:r>
              <a:rPr lang="it-IT" sz="2800" b="1" dirty="0" smtClean="0"/>
              <a:t>action: </a:t>
            </a:r>
            <a:r>
              <a:rPr lang="it-IT" sz="2800" b="1" dirty="0" smtClean="0"/>
              <a:t/>
            </a:r>
            <a:br>
              <a:rPr lang="it-IT" sz="2800" b="1" dirty="0" smtClean="0"/>
            </a:br>
            <a:r>
              <a:rPr lang="it-IT" sz="2800" b="1" dirty="0" smtClean="0"/>
              <a:t>The IPO </a:t>
            </a:r>
            <a:r>
              <a:rPr lang="it-IT" sz="2800" b="1" dirty="0" smtClean="0"/>
              <a:t>launched </a:t>
            </a:r>
            <a:r>
              <a:rPr lang="it-IT" sz="2800" b="1" dirty="0" smtClean="0"/>
              <a:t>by Elettronica Industriale Towers S.p.A. on Rai Way S.p.A. </a:t>
            </a:r>
            <a:r>
              <a:rPr lang="it-IT" sz="2800" b="1" dirty="0" smtClean="0"/>
              <a:t>(</a:t>
            </a:r>
            <a:r>
              <a:rPr lang="it-IT" sz="2800" b="1" dirty="0"/>
              <a:t>F</a:t>
            </a:r>
            <a:r>
              <a:rPr lang="it-IT" sz="2800" b="1" dirty="0" smtClean="0"/>
              <a:t>ebruary </a:t>
            </a:r>
            <a:r>
              <a:rPr lang="it-IT" sz="2800" b="1" dirty="0" smtClean="0"/>
              <a:t>2015)</a:t>
            </a:r>
            <a:endParaRPr lang="it-IT" b="1" dirty="0"/>
          </a:p>
        </p:txBody>
      </p:sp>
      <p:sp>
        <p:nvSpPr>
          <p:cNvPr id="2" name="Segnaposto numero diapositiva 1"/>
          <p:cNvSpPr>
            <a:spLocks noGrp="1"/>
          </p:cNvSpPr>
          <p:nvPr>
            <p:ph type="sldNum" sz="quarter" idx="12"/>
          </p:nvPr>
        </p:nvSpPr>
        <p:spPr/>
        <p:txBody>
          <a:bodyPr/>
          <a:lstStyle/>
          <a:p>
            <a:fld id="{AB6C8196-F80C-4D19-874D-0396D2C7BF9F}" type="slidenum">
              <a:rPr lang="en-US" smtClean="0"/>
              <a:t>28</a:t>
            </a:fld>
            <a:endParaRPr lang="en-US" dirty="0"/>
          </a:p>
        </p:txBody>
      </p:sp>
    </p:spTree>
    <p:extLst>
      <p:ext uri="{BB962C8B-B14F-4D97-AF65-F5344CB8AC3E}">
        <p14:creationId xmlns:p14="http://schemas.microsoft.com/office/powerpoint/2010/main" val="4161439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612648" y="228600"/>
            <a:ext cx="8153400" cy="824136"/>
          </a:xfrm>
        </p:spPr>
        <p:txBody>
          <a:bodyPr>
            <a:normAutofit fontScale="90000"/>
          </a:bodyPr>
          <a:lstStyle/>
          <a:p>
            <a:r>
              <a:rPr lang="en-US" sz="2800" dirty="0" smtClean="0">
                <a:solidFill>
                  <a:prstClr val="black"/>
                </a:solidFill>
              </a:rPr>
              <a:t>The Antitrust Agency in action: </a:t>
            </a:r>
            <a:br>
              <a:rPr lang="en-US" sz="2800" dirty="0" smtClean="0">
                <a:solidFill>
                  <a:prstClr val="black"/>
                </a:solidFill>
              </a:rPr>
            </a:br>
            <a:r>
              <a:rPr lang="en-US" sz="2800" dirty="0" smtClean="0">
                <a:solidFill>
                  <a:prstClr val="black"/>
                </a:solidFill>
              </a:rPr>
              <a:t>The IPO launched by </a:t>
            </a:r>
            <a:r>
              <a:rPr lang="en-US" sz="2800" dirty="0" err="1" smtClean="0">
                <a:solidFill>
                  <a:prstClr val="black"/>
                </a:solidFill>
              </a:rPr>
              <a:t>Elettronica</a:t>
            </a:r>
            <a:r>
              <a:rPr lang="en-US" sz="2800" dirty="0" smtClean="0">
                <a:solidFill>
                  <a:prstClr val="black"/>
                </a:solidFill>
              </a:rPr>
              <a:t> </a:t>
            </a:r>
            <a:r>
              <a:rPr lang="en-US" sz="2800" dirty="0" err="1" smtClean="0">
                <a:solidFill>
                  <a:prstClr val="black"/>
                </a:solidFill>
              </a:rPr>
              <a:t>Industriale</a:t>
            </a:r>
            <a:r>
              <a:rPr lang="en-US" sz="2800" dirty="0" smtClean="0">
                <a:solidFill>
                  <a:prstClr val="black"/>
                </a:solidFill>
              </a:rPr>
              <a:t> Towers S.p.A. on Rai Way S.p.A. (</a:t>
            </a:r>
            <a:r>
              <a:rPr lang="en-US" sz="2800" dirty="0" smtClean="0">
                <a:solidFill>
                  <a:prstClr val="black"/>
                </a:solidFill>
              </a:rPr>
              <a:t>F</a:t>
            </a:r>
            <a:r>
              <a:rPr lang="en-US" sz="2800" dirty="0" smtClean="0">
                <a:solidFill>
                  <a:prstClr val="black"/>
                </a:solidFill>
              </a:rPr>
              <a:t>ebruary 2015)</a:t>
            </a:r>
            <a:endParaRPr lang="en-US" dirty="0"/>
          </a:p>
        </p:txBody>
      </p:sp>
      <p:sp>
        <p:nvSpPr>
          <p:cNvPr id="3" name="Segnaposto contenuto 2"/>
          <p:cNvSpPr>
            <a:spLocks noGrp="1"/>
          </p:cNvSpPr>
          <p:nvPr>
            <p:ph sz="quarter" idx="1"/>
          </p:nvPr>
        </p:nvSpPr>
        <p:spPr/>
        <p:txBody>
          <a:bodyPr>
            <a:normAutofit/>
          </a:bodyPr>
          <a:lstStyle/>
          <a:p>
            <a:pPr marL="0" indent="0">
              <a:buNone/>
            </a:pPr>
            <a:r>
              <a:rPr lang="en-US" sz="3400" dirty="0" smtClean="0"/>
              <a:t>The </a:t>
            </a:r>
            <a:r>
              <a:rPr lang="en-US" sz="3400" dirty="0" smtClean="0"/>
              <a:t>holding was brought to the attention of the Antitrust Authority </a:t>
            </a:r>
          </a:p>
          <a:p>
            <a:pPr marL="0" indent="0">
              <a:buNone/>
            </a:pPr>
            <a:endParaRPr lang="en-US" sz="3400" dirty="0" smtClean="0"/>
          </a:p>
          <a:p>
            <a:pPr marL="0" indent="0">
              <a:buNone/>
            </a:pPr>
            <a:r>
              <a:rPr lang="en-US" sz="3400" dirty="0" smtClean="0"/>
              <a:t>The </a:t>
            </a:r>
            <a:r>
              <a:rPr lang="en-US" sz="3400" dirty="0" smtClean="0"/>
              <a:t>Authority considered it as an attempt to create a </a:t>
            </a:r>
            <a:r>
              <a:rPr lang="en-US" sz="3400" u="sng" dirty="0" smtClean="0"/>
              <a:t>concentration</a:t>
            </a:r>
            <a:r>
              <a:rPr lang="en-US" sz="3400" dirty="0"/>
              <a:t> </a:t>
            </a:r>
            <a:endParaRPr lang="en-US" sz="3400" dirty="0" smtClean="0"/>
          </a:p>
          <a:p>
            <a:pPr marL="0" indent="0">
              <a:buNone/>
            </a:pPr>
            <a:r>
              <a:rPr lang="en-US" sz="3400" dirty="0" smtClean="0"/>
              <a:t>according to the Italian Antitrust law of 1990</a:t>
            </a:r>
            <a:endParaRPr lang="it-IT" sz="3400" dirty="0"/>
          </a:p>
        </p:txBody>
      </p:sp>
      <p:sp>
        <p:nvSpPr>
          <p:cNvPr id="2" name="Segnaposto numero diapositiva 1"/>
          <p:cNvSpPr>
            <a:spLocks noGrp="1"/>
          </p:cNvSpPr>
          <p:nvPr>
            <p:ph type="sldNum" sz="quarter" idx="12"/>
          </p:nvPr>
        </p:nvSpPr>
        <p:spPr/>
        <p:txBody>
          <a:bodyPr>
            <a:normAutofit fontScale="85000" lnSpcReduction="20000"/>
          </a:bodyPr>
          <a:lstStyle/>
          <a:p>
            <a:fld id="{AB6C8196-F80C-4D19-874D-0396D2C7BF9F}" type="slidenum">
              <a:rPr lang="en-US" smtClean="0"/>
              <a:t>29</a:t>
            </a:fld>
            <a:endParaRPr lang="en-US" dirty="0"/>
          </a:p>
        </p:txBody>
      </p:sp>
    </p:spTree>
    <p:extLst>
      <p:ext uri="{BB962C8B-B14F-4D97-AF65-F5344CB8AC3E}">
        <p14:creationId xmlns:p14="http://schemas.microsoft.com/office/powerpoint/2010/main" val="125789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reasons for our delay </a:t>
            </a:r>
            <a:endParaRPr lang="en-US" dirty="0"/>
          </a:p>
        </p:txBody>
      </p:sp>
      <p:sp>
        <p:nvSpPr>
          <p:cNvPr id="3" name="Content Placeholder 2"/>
          <p:cNvSpPr>
            <a:spLocks noGrp="1"/>
          </p:cNvSpPr>
          <p:nvPr>
            <p:ph sz="quarter" idx="1"/>
          </p:nvPr>
        </p:nvSpPr>
        <p:spPr>
          <a:xfrm>
            <a:off x="611560" y="1340768"/>
            <a:ext cx="7488832" cy="5328592"/>
          </a:xfrm>
        </p:spPr>
        <p:txBody>
          <a:bodyPr>
            <a:normAutofit lnSpcReduction="10000"/>
          </a:bodyPr>
          <a:lstStyle/>
          <a:p>
            <a:pPr marL="0" indent="0">
              <a:buNone/>
            </a:pPr>
            <a:endParaRPr lang="en-US" sz="2000" dirty="0"/>
          </a:p>
          <a:p>
            <a:r>
              <a:rPr lang="en-US" sz="2000" dirty="0" smtClean="0"/>
              <a:t>Some antitrust norms were already included in the </a:t>
            </a:r>
            <a:r>
              <a:rPr lang="en-US" sz="2000" b="1" dirty="0" smtClean="0"/>
              <a:t>civil code </a:t>
            </a:r>
            <a:r>
              <a:rPr lang="en-US" sz="2000" dirty="0" smtClean="0"/>
              <a:t>of 1942 (art 2598 on acts involving unfair competition) and in the </a:t>
            </a:r>
            <a:r>
              <a:rPr lang="en-US" sz="2000" b="1" dirty="0"/>
              <a:t>C</a:t>
            </a:r>
            <a:r>
              <a:rPr lang="en-US" sz="2000" b="1" dirty="0" smtClean="0"/>
              <a:t>onstitution</a:t>
            </a:r>
            <a:r>
              <a:rPr lang="en-US" sz="2000" dirty="0" smtClean="0"/>
              <a:t> of 1948 (art 41 on the right to economic initiative)</a:t>
            </a:r>
            <a:endParaRPr lang="ru-RU" sz="2000" dirty="0"/>
          </a:p>
          <a:p>
            <a:r>
              <a:rPr lang="en-US" sz="2000" dirty="0" smtClean="0"/>
              <a:t>No common view about the relationship between the market and </a:t>
            </a:r>
            <a:r>
              <a:rPr lang="en-US" sz="2000" b="1" dirty="0" smtClean="0"/>
              <a:t>the role of the state </a:t>
            </a:r>
          </a:p>
          <a:p>
            <a:r>
              <a:rPr lang="en-US" sz="2000" b="1" dirty="0" smtClean="0"/>
              <a:t>State intervention was considered important </a:t>
            </a:r>
            <a:r>
              <a:rPr lang="en-US" sz="2000" dirty="0" smtClean="0"/>
              <a:t>for the development of national industries </a:t>
            </a:r>
            <a:r>
              <a:rPr lang="en-US" sz="2000" dirty="0" smtClean="0"/>
              <a:t>and</a:t>
            </a:r>
            <a:r>
              <a:rPr lang="ru-RU" sz="2000" dirty="0" smtClean="0"/>
              <a:t> </a:t>
            </a:r>
            <a:r>
              <a:rPr lang="en-US" sz="2000" dirty="0" smtClean="0"/>
              <a:t>the </a:t>
            </a:r>
            <a:r>
              <a:rPr lang="en-US" sz="2000" dirty="0" smtClean="0"/>
              <a:t>productive sector </a:t>
            </a:r>
          </a:p>
          <a:p>
            <a:r>
              <a:rPr lang="en-US" sz="2000" dirty="0" smtClean="0"/>
              <a:t>It was a common idea that establishing </a:t>
            </a:r>
            <a:r>
              <a:rPr lang="en-US" sz="2000" b="1" dirty="0" smtClean="0"/>
              <a:t>public monopolies </a:t>
            </a:r>
            <a:r>
              <a:rPr lang="en-US" sz="2000" dirty="0" smtClean="0"/>
              <a:t>was a necessary tool to tackle private monopolies </a:t>
            </a:r>
          </a:p>
          <a:p>
            <a:r>
              <a:rPr lang="en-US" sz="2000" dirty="0" smtClean="0"/>
              <a:t>Standard antimonopoly law would have weakened the state intervention</a:t>
            </a:r>
          </a:p>
          <a:p>
            <a:pPr marL="0" indent="0" algn="ctr">
              <a:buNone/>
            </a:pPr>
            <a:endParaRPr lang="en-US" sz="2000" b="1" dirty="0" smtClean="0"/>
          </a:p>
          <a:p>
            <a:pPr marL="0" indent="0" algn="ctr">
              <a:buNone/>
            </a:pPr>
            <a:r>
              <a:rPr lang="en-US" sz="2000" b="1" dirty="0" smtClean="0"/>
              <a:t>Strong presence of the State in the market </a:t>
            </a:r>
          </a:p>
          <a:p>
            <a:pPr marL="0" indent="0" algn="ctr">
              <a:buNone/>
            </a:pPr>
            <a:r>
              <a:rPr lang="en-US" sz="2000" b="1" dirty="0" smtClean="0"/>
              <a:t>made competition hard to develop </a:t>
            </a:r>
            <a:endParaRPr lang="en-US" sz="2000" b="1" dirty="0"/>
          </a:p>
          <a:p>
            <a:pPr marL="0" indent="0">
              <a:buNone/>
            </a:pPr>
            <a:endParaRPr lang="en-US" sz="2000" dirty="0"/>
          </a:p>
        </p:txBody>
      </p:sp>
      <p:sp>
        <p:nvSpPr>
          <p:cNvPr id="4" name="Стрелка вправо 3"/>
          <p:cNvSpPr/>
          <p:nvPr/>
        </p:nvSpPr>
        <p:spPr>
          <a:xfrm>
            <a:off x="539552" y="5805264"/>
            <a:ext cx="1080120" cy="36004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dirty="0"/>
          </a:p>
        </p:txBody>
      </p:sp>
      <p:sp>
        <p:nvSpPr>
          <p:cNvPr id="5" name="Segnaposto numero diapositiva 4"/>
          <p:cNvSpPr>
            <a:spLocks noGrp="1"/>
          </p:cNvSpPr>
          <p:nvPr>
            <p:ph type="sldNum" sz="quarter" idx="12"/>
          </p:nvPr>
        </p:nvSpPr>
        <p:spPr/>
        <p:txBody>
          <a:bodyPr>
            <a:normAutofit fontScale="85000" lnSpcReduction="20000"/>
          </a:bodyPr>
          <a:lstStyle/>
          <a:p>
            <a:fld id="{AB6C8196-F80C-4D19-874D-0396D2C7BF9F}" type="slidenum">
              <a:rPr lang="en-US" smtClean="0"/>
              <a:t>3</a:t>
            </a:fld>
            <a:endParaRPr lang="en-US" dirty="0"/>
          </a:p>
        </p:txBody>
      </p:sp>
    </p:spTree>
    <p:extLst>
      <p:ext uri="{BB962C8B-B14F-4D97-AF65-F5344CB8AC3E}">
        <p14:creationId xmlns:p14="http://schemas.microsoft.com/office/powerpoint/2010/main" val="198183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824136"/>
          </a:xfrm>
        </p:spPr>
        <p:txBody>
          <a:bodyPr>
            <a:normAutofit fontScale="90000"/>
          </a:bodyPr>
          <a:lstStyle/>
          <a:p>
            <a:r>
              <a:rPr lang="it-IT" sz="2800" dirty="0">
                <a:solidFill>
                  <a:prstClr val="black"/>
                </a:solidFill>
              </a:rPr>
              <a:t>The Antitrust Agency in </a:t>
            </a:r>
            <a:r>
              <a:rPr lang="it-IT" sz="2800" dirty="0" smtClean="0">
                <a:solidFill>
                  <a:prstClr val="black"/>
                </a:solidFill>
              </a:rPr>
              <a:t>action: </a:t>
            </a:r>
            <a:r>
              <a:rPr lang="it-IT" sz="2800" dirty="0">
                <a:solidFill>
                  <a:prstClr val="black"/>
                </a:solidFill>
              </a:rPr>
              <a:t/>
            </a:r>
            <a:br>
              <a:rPr lang="it-IT" sz="2800" dirty="0">
                <a:solidFill>
                  <a:prstClr val="black"/>
                </a:solidFill>
              </a:rPr>
            </a:br>
            <a:r>
              <a:rPr lang="it-IT" sz="2800" dirty="0">
                <a:solidFill>
                  <a:prstClr val="black"/>
                </a:solidFill>
              </a:rPr>
              <a:t>The IPO launched by Elettronica Industriale Towers S.p.A. on Rai Way S.p.A. </a:t>
            </a:r>
            <a:r>
              <a:rPr lang="it-IT" sz="2800" dirty="0" smtClean="0">
                <a:solidFill>
                  <a:prstClr val="black"/>
                </a:solidFill>
              </a:rPr>
              <a:t>(</a:t>
            </a:r>
            <a:r>
              <a:rPr lang="it-IT" sz="2800" dirty="0">
                <a:solidFill>
                  <a:prstClr val="black"/>
                </a:solidFill>
              </a:rPr>
              <a:t>F</a:t>
            </a:r>
            <a:r>
              <a:rPr lang="it-IT" sz="2800" dirty="0" smtClean="0">
                <a:solidFill>
                  <a:prstClr val="black"/>
                </a:solidFill>
              </a:rPr>
              <a:t>ebruary </a:t>
            </a:r>
            <a:r>
              <a:rPr lang="it-IT" sz="2800" dirty="0">
                <a:solidFill>
                  <a:prstClr val="black"/>
                </a:solidFill>
              </a:rPr>
              <a:t>2015)</a:t>
            </a:r>
            <a:endParaRPr lang="it-IT" dirty="0"/>
          </a:p>
        </p:txBody>
      </p:sp>
      <p:sp>
        <p:nvSpPr>
          <p:cNvPr id="3" name="Segnaposto contenuto 2"/>
          <p:cNvSpPr>
            <a:spLocks noGrp="1"/>
          </p:cNvSpPr>
          <p:nvPr>
            <p:ph sz="quarter" idx="1"/>
          </p:nvPr>
        </p:nvSpPr>
        <p:spPr/>
        <p:txBody>
          <a:bodyPr>
            <a:normAutofit lnSpcReduction="10000"/>
          </a:bodyPr>
          <a:lstStyle/>
          <a:p>
            <a:pPr marL="0" indent="0">
              <a:lnSpc>
                <a:spcPct val="107000"/>
              </a:lnSpc>
              <a:spcAft>
                <a:spcPts val="800"/>
              </a:spcAft>
              <a:buNone/>
            </a:pPr>
            <a:r>
              <a:rPr lang="en-GB" sz="2800" dirty="0" smtClean="0">
                <a:effectLst/>
                <a:latin typeface="+mj-lt"/>
                <a:ea typeface="Calibri" panose="020F0502020204030204" pitchFamily="34" charset="0"/>
                <a:cs typeface="Times New Roman" panose="02020603050405020304" pitchFamily="18" charset="0"/>
              </a:rPr>
              <a:t>Considering the vertical integration of Fininvest, owner of EI, the holding with Rai Way would affect the following “downstream markets”:</a:t>
            </a:r>
            <a:endParaRPr lang="it-IT" sz="2800" dirty="0" smtClean="0">
              <a:effectLst/>
              <a:latin typeface="+mj-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2800" dirty="0" smtClean="0">
                <a:effectLst/>
                <a:latin typeface="+mj-lt"/>
                <a:ea typeface="Calibri" panose="020F0502020204030204" pitchFamily="34" charset="0"/>
                <a:cs typeface="Arial" panose="020B0604020202020204" pitchFamily="34" charset="0"/>
              </a:rPr>
              <a:t>digital television broadcasting market;</a:t>
            </a:r>
            <a:endParaRPr lang="it-IT" sz="2800" dirty="0" smtClean="0">
              <a:effectLst/>
              <a:latin typeface="+mj-lt"/>
              <a:ea typeface="Calibri" panose="020F0502020204030204" pitchFamily="34" charset="0"/>
              <a:cs typeface="Arial" panose="020B0604020202020204" pitchFamily="34" charset="0"/>
            </a:endParaRPr>
          </a:p>
          <a:p>
            <a:pPr marL="342900" lvl="0" indent="-342900">
              <a:lnSpc>
                <a:spcPct val="107000"/>
              </a:lnSpc>
              <a:spcAft>
                <a:spcPts val="0"/>
              </a:spcAft>
              <a:buFont typeface="Calibri" panose="020F0502020204030204" pitchFamily="34" charset="0"/>
              <a:buChar char="-"/>
            </a:pPr>
            <a:r>
              <a:rPr lang="en-GB" sz="2800" dirty="0" smtClean="0">
                <a:effectLst/>
                <a:latin typeface="+mj-lt"/>
                <a:ea typeface="Calibri" panose="020F0502020204030204" pitchFamily="34" charset="0"/>
                <a:cs typeface="Arial" panose="020B0604020202020204" pitchFamily="34" charset="0"/>
              </a:rPr>
              <a:t>the free television market and the related advertising sales;</a:t>
            </a:r>
            <a:endParaRPr lang="it-IT" sz="2800" dirty="0" smtClean="0">
              <a:effectLst/>
              <a:latin typeface="+mj-lt"/>
              <a:ea typeface="Calibri" panose="020F0502020204030204" pitchFamily="34" charset="0"/>
              <a:cs typeface="Arial" panose="020B0604020202020204" pitchFamily="34" charset="0"/>
            </a:endParaRPr>
          </a:p>
          <a:p>
            <a:pPr marL="342900" lvl="0" indent="-342900">
              <a:lnSpc>
                <a:spcPct val="107000"/>
              </a:lnSpc>
              <a:spcAft>
                <a:spcPts val="0"/>
              </a:spcAft>
              <a:buFont typeface="Calibri" panose="020F0502020204030204" pitchFamily="34" charset="0"/>
              <a:buChar char="-"/>
            </a:pPr>
            <a:r>
              <a:rPr lang="en-GB" sz="2800" i="1" dirty="0" smtClean="0">
                <a:effectLst/>
                <a:latin typeface="+mj-lt"/>
                <a:ea typeface="Calibri" panose="020F0502020204030204" pitchFamily="34" charset="0"/>
                <a:cs typeface="Arial" panose="020B0604020202020204" pitchFamily="34" charset="0"/>
              </a:rPr>
              <a:t>pay-tv </a:t>
            </a:r>
            <a:r>
              <a:rPr lang="en-GB" sz="2800" dirty="0" smtClean="0">
                <a:effectLst/>
                <a:latin typeface="+mj-lt"/>
                <a:ea typeface="Calibri" panose="020F0502020204030204" pitchFamily="34" charset="0"/>
                <a:cs typeface="Arial" panose="020B0604020202020204" pitchFamily="34" charset="0"/>
              </a:rPr>
              <a:t>market;</a:t>
            </a:r>
            <a:endParaRPr lang="it-IT" sz="2800" dirty="0" smtClean="0">
              <a:effectLst/>
              <a:latin typeface="+mj-lt"/>
              <a:ea typeface="Calibri" panose="020F0502020204030204" pitchFamily="34" charset="0"/>
              <a:cs typeface="Arial" panose="020B0604020202020204" pitchFamily="34" charset="0"/>
            </a:endParaRPr>
          </a:p>
          <a:p>
            <a:pPr marL="342900" lvl="0" indent="-342900">
              <a:lnSpc>
                <a:spcPct val="107000"/>
              </a:lnSpc>
              <a:spcAft>
                <a:spcPts val="800"/>
              </a:spcAft>
              <a:buFont typeface="Calibri" panose="020F0502020204030204" pitchFamily="34" charset="0"/>
              <a:buChar char="-"/>
            </a:pPr>
            <a:r>
              <a:rPr lang="en-GB" sz="2800" dirty="0" smtClean="0">
                <a:latin typeface="+mj-lt"/>
                <a:ea typeface="Calibri" panose="020F0502020204030204" pitchFamily="34" charset="0"/>
                <a:cs typeface="Arial" panose="020B0604020202020204" pitchFamily="34" charset="0"/>
              </a:rPr>
              <a:t>r</a:t>
            </a:r>
            <a:r>
              <a:rPr lang="en-GB" sz="2800" dirty="0" smtClean="0">
                <a:effectLst/>
                <a:latin typeface="+mj-lt"/>
                <a:ea typeface="Calibri" panose="020F0502020204030204" pitchFamily="34" charset="0"/>
                <a:cs typeface="Arial" panose="020B0604020202020204" pitchFamily="34" charset="0"/>
              </a:rPr>
              <a:t>adio </a:t>
            </a:r>
            <a:r>
              <a:rPr lang="en-GB" sz="2800" dirty="0" smtClean="0">
                <a:effectLst/>
                <a:latin typeface="+mj-lt"/>
                <a:ea typeface="Calibri" panose="020F0502020204030204" pitchFamily="34" charset="0"/>
                <a:cs typeface="Arial" panose="020B0604020202020204" pitchFamily="34" charset="0"/>
              </a:rPr>
              <a:t>emission market and the related advertising sales</a:t>
            </a:r>
            <a:endParaRPr lang="it-IT" sz="2800" dirty="0" smtClean="0">
              <a:effectLst/>
              <a:latin typeface="+mj-lt"/>
              <a:ea typeface="Calibri" panose="020F0502020204030204" pitchFamily="34" charset="0"/>
              <a:cs typeface="Arial" panose="020B0604020202020204" pitchFamily="34" charset="0"/>
            </a:endParaRPr>
          </a:p>
          <a:p>
            <a:endParaRPr lang="it-IT"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30</a:t>
            </a:fld>
            <a:endParaRPr lang="en-US" dirty="0"/>
          </a:p>
        </p:txBody>
      </p:sp>
    </p:spTree>
    <p:extLst>
      <p:ext uri="{BB962C8B-B14F-4D97-AF65-F5344CB8AC3E}">
        <p14:creationId xmlns:p14="http://schemas.microsoft.com/office/powerpoint/2010/main" val="473627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824136"/>
          </a:xfrm>
        </p:spPr>
        <p:txBody>
          <a:bodyPr>
            <a:noAutofit/>
          </a:bodyPr>
          <a:lstStyle/>
          <a:p>
            <a:r>
              <a:rPr lang="it-IT" sz="2500" dirty="0">
                <a:solidFill>
                  <a:prstClr val="black"/>
                </a:solidFill>
              </a:rPr>
              <a:t>The Antitrust Agency in </a:t>
            </a:r>
            <a:r>
              <a:rPr lang="it-IT" sz="2500" dirty="0" smtClean="0">
                <a:solidFill>
                  <a:prstClr val="black"/>
                </a:solidFill>
              </a:rPr>
              <a:t>action: </a:t>
            </a:r>
            <a:r>
              <a:rPr lang="it-IT" sz="2500" dirty="0">
                <a:solidFill>
                  <a:prstClr val="black"/>
                </a:solidFill>
              </a:rPr>
              <a:t/>
            </a:r>
            <a:br>
              <a:rPr lang="it-IT" sz="2500" dirty="0">
                <a:solidFill>
                  <a:prstClr val="black"/>
                </a:solidFill>
              </a:rPr>
            </a:br>
            <a:r>
              <a:rPr lang="it-IT" sz="2500" dirty="0">
                <a:solidFill>
                  <a:prstClr val="black"/>
                </a:solidFill>
              </a:rPr>
              <a:t>The IPO launched by Elettronica Industriale Towers S.p.A. on Rai Way S.p.A. </a:t>
            </a:r>
            <a:r>
              <a:rPr lang="it-IT" sz="2500" dirty="0" smtClean="0">
                <a:solidFill>
                  <a:prstClr val="black"/>
                </a:solidFill>
              </a:rPr>
              <a:t>(</a:t>
            </a:r>
            <a:r>
              <a:rPr lang="it-IT" sz="2500" dirty="0">
                <a:solidFill>
                  <a:prstClr val="black"/>
                </a:solidFill>
              </a:rPr>
              <a:t>F</a:t>
            </a:r>
            <a:r>
              <a:rPr lang="it-IT" sz="2500" dirty="0" smtClean="0">
                <a:solidFill>
                  <a:prstClr val="black"/>
                </a:solidFill>
              </a:rPr>
              <a:t>ebruary </a:t>
            </a:r>
            <a:r>
              <a:rPr lang="it-IT" sz="2500" dirty="0">
                <a:solidFill>
                  <a:prstClr val="black"/>
                </a:solidFill>
              </a:rPr>
              <a:t>2015)</a:t>
            </a:r>
            <a:endParaRPr lang="it-IT" sz="2500" dirty="0"/>
          </a:p>
        </p:txBody>
      </p:sp>
      <p:sp>
        <p:nvSpPr>
          <p:cNvPr id="3" name="Segnaposto contenuto 2"/>
          <p:cNvSpPr>
            <a:spLocks noGrp="1"/>
          </p:cNvSpPr>
          <p:nvPr>
            <p:ph sz="quarter" idx="1"/>
          </p:nvPr>
        </p:nvSpPr>
        <p:spPr>
          <a:xfrm>
            <a:off x="611560" y="1628800"/>
            <a:ext cx="8153400" cy="4495800"/>
          </a:xfrm>
        </p:spPr>
        <p:txBody>
          <a:bodyPr>
            <a:normAutofit/>
          </a:bodyPr>
          <a:lstStyle/>
          <a:p>
            <a:pPr marL="0" indent="0">
              <a:lnSpc>
                <a:spcPct val="107000"/>
              </a:lnSpc>
              <a:spcAft>
                <a:spcPts val="800"/>
              </a:spcAft>
              <a:buNone/>
            </a:pPr>
            <a:r>
              <a:rPr lang="en-GB" sz="3000" dirty="0">
                <a:latin typeface="+mj-lt"/>
                <a:ea typeface="Calibri" panose="020F0502020204030204" pitchFamily="34" charset="0"/>
                <a:cs typeface="Times New Roman" panose="02020603050405020304" pitchFamily="18" charset="0"/>
              </a:rPr>
              <a:t>T</a:t>
            </a:r>
            <a:r>
              <a:rPr lang="en-GB" sz="3000" dirty="0" smtClean="0">
                <a:effectLst/>
                <a:latin typeface="+mj-lt"/>
                <a:ea typeface="Calibri" panose="020F0502020204030204" pitchFamily="34" charset="0"/>
                <a:cs typeface="Times New Roman" panose="02020603050405020304" pitchFamily="18" charset="0"/>
              </a:rPr>
              <a:t>he Agency concluded that the concentration would modify the Italian tlc network market framework by “</a:t>
            </a:r>
            <a:r>
              <a:rPr lang="en-GB" sz="3000" i="1" dirty="0" smtClean="0">
                <a:effectLst/>
                <a:latin typeface="+mj-lt"/>
                <a:ea typeface="Calibri" panose="020F0502020204030204" pitchFamily="34" charset="0"/>
                <a:cs typeface="Times New Roman" panose="02020603050405020304" pitchFamily="18" charset="0"/>
              </a:rPr>
              <a:t>eliminating the only competitor on the national territory able to bring, at least potentially, a significant competition towards EI</a:t>
            </a:r>
            <a:r>
              <a:rPr lang="en-GB" sz="3000" dirty="0" smtClean="0">
                <a:effectLst/>
                <a:latin typeface="+mj-lt"/>
                <a:ea typeface="Calibri" panose="020F0502020204030204" pitchFamily="34" charset="0"/>
                <a:cs typeface="Times New Roman" panose="02020603050405020304" pitchFamily="18" charset="0"/>
              </a:rPr>
              <a:t>”</a:t>
            </a:r>
          </a:p>
          <a:p>
            <a:pPr marL="0" indent="0">
              <a:lnSpc>
                <a:spcPct val="107000"/>
              </a:lnSpc>
              <a:spcAft>
                <a:spcPts val="800"/>
              </a:spcAft>
              <a:buNone/>
            </a:pPr>
            <a:r>
              <a:rPr lang="en-GB" sz="3000" dirty="0" smtClean="0">
                <a:latin typeface="+mj-lt"/>
                <a:ea typeface="Calibri" panose="020F0502020204030204" pitchFamily="34" charset="0"/>
                <a:cs typeface="Times New Roman" panose="02020603050405020304" pitchFamily="18" charset="0"/>
              </a:rPr>
              <a:t>The operation</a:t>
            </a:r>
            <a:r>
              <a:rPr lang="en-GB" sz="3000" dirty="0" smtClean="0">
                <a:effectLst/>
                <a:latin typeface="+mj-lt"/>
                <a:ea typeface="Calibri" panose="020F0502020204030204" pitchFamily="34" charset="0"/>
                <a:cs typeface="Times New Roman" panose="02020603050405020304" pitchFamily="18" charset="0"/>
              </a:rPr>
              <a:t> could not be authorised</a:t>
            </a:r>
            <a:endParaRPr lang="it-IT" sz="3000" dirty="0" smtClean="0">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3000" dirty="0" smtClean="0">
                <a:effectLst/>
                <a:latin typeface="+mj-lt"/>
                <a:ea typeface="Calibri" panose="020F0502020204030204" pitchFamily="34" charset="0"/>
                <a:cs typeface="Times New Roman" panose="02020603050405020304" pitchFamily="18" charset="0"/>
              </a:rPr>
              <a:t>The IPO, negatively judged by CONSOB </a:t>
            </a:r>
            <a:r>
              <a:rPr lang="en-GB" sz="3000" dirty="0" smtClean="0">
                <a:latin typeface="+mj-lt"/>
                <a:ea typeface="Calibri" panose="020F0502020204030204" pitchFamily="34" charset="0"/>
                <a:cs typeface="Times New Roman" panose="02020603050405020304" pitchFamily="18" charset="0"/>
              </a:rPr>
              <a:t>as well</a:t>
            </a:r>
            <a:r>
              <a:rPr lang="en-GB" sz="3000" dirty="0" smtClean="0">
                <a:effectLst/>
                <a:latin typeface="+mj-lt"/>
                <a:ea typeface="Calibri" panose="020F0502020204030204" pitchFamily="34" charset="0"/>
                <a:cs typeface="Times New Roman" panose="02020603050405020304" pitchFamily="18" charset="0"/>
              </a:rPr>
              <a:t>, was dropped by EI Towers in April, 2015</a:t>
            </a:r>
            <a:endParaRPr lang="it-IT"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31</a:t>
            </a:fld>
            <a:endParaRPr lang="en-US" dirty="0"/>
          </a:p>
        </p:txBody>
      </p:sp>
    </p:spTree>
    <p:extLst>
      <p:ext uri="{BB962C8B-B14F-4D97-AF65-F5344CB8AC3E}">
        <p14:creationId xmlns:p14="http://schemas.microsoft.com/office/powerpoint/2010/main" val="3273348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5"/>
          <p:cNvSpPr/>
          <p:nvPr/>
        </p:nvSpPr>
        <p:spPr>
          <a:xfrm>
            <a:off x="2627784" y="548680"/>
            <a:ext cx="4248472" cy="50006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  </a:t>
            </a:r>
            <a:r>
              <a:rPr lang="it-IT" sz="2000" dirty="0" smtClean="0">
                <a:solidFill>
                  <a:schemeClr val="tx1"/>
                </a:solidFill>
              </a:rPr>
              <a:t>THANK YOU FOR YOUR ATTENTION  </a:t>
            </a:r>
            <a:endParaRPr lang="it-IT" sz="2000" dirty="0">
              <a:solidFill>
                <a:schemeClr val="tx1"/>
              </a:solidFill>
            </a:endParaRPr>
          </a:p>
        </p:txBody>
      </p:sp>
      <p:pic>
        <p:nvPicPr>
          <p:cNvPr id="3" name="Immagine 9" descr="CHALLENGE PRIZE 4.jpg"/>
          <p:cNvPicPr>
            <a:picLocks noChangeAspect="1"/>
          </p:cNvPicPr>
          <p:nvPr/>
        </p:nvPicPr>
        <p:blipFill>
          <a:blip r:embed="rId2" cstate="print">
            <a:lum contrast="40000"/>
          </a:blip>
          <a:srcRect t="9355"/>
          <a:stretch>
            <a:fillRect/>
          </a:stretch>
        </p:blipFill>
        <p:spPr>
          <a:xfrm>
            <a:off x="2555776" y="1556792"/>
            <a:ext cx="4432420" cy="3143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ttangolo arrotondato 6"/>
          <p:cNvSpPr/>
          <p:nvPr/>
        </p:nvSpPr>
        <p:spPr>
          <a:xfrm>
            <a:off x="2267744" y="4941168"/>
            <a:ext cx="5214974" cy="17145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smtClean="0">
                <a:solidFill>
                  <a:schemeClr val="bg1"/>
                </a:solidFill>
                <a:latin typeface="+mj-lt"/>
              </a:rPr>
              <a:t>Elisabetta Mazzeo</a:t>
            </a:r>
            <a:br>
              <a:rPr lang="it-IT" sz="2600" dirty="0" smtClean="0">
                <a:solidFill>
                  <a:schemeClr val="bg1"/>
                </a:solidFill>
                <a:latin typeface="+mj-lt"/>
              </a:rPr>
            </a:br>
            <a:r>
              <a:rPr lang="it-IT" sz="2600" dirty="0" smtClean="0">
                <a:solidFill>
                  <a:schemeClr val="bg1"/>
                </a:solidFill>
                <a:latin typeface="+mj-lt"/>
              </a:rPr>
              <a:t>Junior Research </a:t>
            </a:r>
            <a:r>
              <a:rPr lang="it-IT" sz="2600" dirty="0">
                <a:solidFill>
                  <a:schemeClr val="bg1"/>
                </a:solidFill>
                <a:latin typeface="+mj-lt"/>
              </a:rPr>
              <a:t>F</a:t>
            </a:r>
            <a:r>
              <a:rPr lang="it-IT" sz="2600" dirty="0" smtClean="0">
                <a:solidFill>
                  <a:schemeClr val="bg1"/>
                </a:solidFill>
                <a:latin typeface="+mj-lt"/>
              </a:rPr>
              <a:t>ellow </a:t>
            </a:r>
          </a:p>
          <a:p>
            <a:pPr algn="ctr"/>
            <a:r>
              <a:rPr lang="it-IT" sz="2600" dirty="0" smtClean="0">
                <a:solidFill>
                  <a:schemeClr val="bg1"/>
                </a:solidFill>
                <a:latin typeface="+mj-lt"/>
              </a:rPr>
              <a:t>HSE - </a:t>
            </a:r>
            <a:r>
              <a:rPr lang="it-IT" sz="2600" dirty="0" err="1" smtClean="0">
                <a:solidFill>
                  <a:schemeClr val="bg1"/>
                </a:solidFill>
                <a:latin typeface="+mj-lt"/>
              </a:rPr>
              <a:t>Skolkovo</a:t>
            </a:r>
            <a:endParaRPr lang="it-IT" sz="2600" dirty="0" smtClean="0">
              <a:solidFill>
                <a:schemeClr val="bg1"/>
              </a:solidFill>
              <a:latin typeface="+mj-lt"/>
            </a:endParaRPr>
          </a:p>
          <a:p>
            <a:pPr algn="ctr"/>
            <a:r>
              <a:rPr lang="it-IT" sz="2600" dirty="0" err="1" smtClean="0">
                <a:solidFill>
                  <a:schemeClr val="bg1"/>
                </a:solidFill>
                <a:latin typeface="+mj-lt"/>
              </a:rPr>
              <a:t>Institute</a:t>
            </a:r>
            <a:r>
              <a:rPr lang="it-IT" sz="2600" dirty="0" smtClean="0">
                <a:solidFill>
                  <a:schemeClr val="bg1"/>
                </a:solidFill>
                <a:latin typeface="+mj-lt"/>
              </a:rPr>
              <a:t> for Law and </a:t>
            </a:r>
            <a:r>
              <a:rPr lang="it-IT" sz="2600" dirty="0">
                <a:solidFill>
                  <a:schemeClr val="bg1"/>
                </a:solidFill>
                <a:latin typeface="+mj-lt"/>
              </a:rPr>
              <a:t>D</a:t>
            </a:r>
            <a:r>
              <a:rPr lang="it-IT" sz="2600" dirty="0" smtClean="0">
                <a:solidFill>
                  <a:schemeClr val="bg1"/>
                </a:solidFill>
                <a:latin typeface="+mj-lt"/>
              </a:rPr>
              <a:t>evelopment</a:t>
            </a:r>
            <a:endParaRPr lang="it-IT" sz="2600" dirty="0">
              <a:latin typeface="+mj-lt"/>
            </a:endParaRPr>
          </a:p>
        </p:txBody>
      </p:sp>
      <p:sp>
        <p:nvSpPr>
          <p:cNvPr id="5" name="Segnaposto numero diapositiva 4"/>
          <p:cNvSpPr>
            <a:spLocks noGrp="1"/>
          </p:cNvSpPr>
          <p:nvPr>
            <p:ph type="sldNum" sz="quarter" idx="12"/>
          </p:nvPr>
        </p:nvSpPr>
        <p:spPr/>
        <p:txBody>
          <a:bodyPr/>
          <a:lstStyle/>
          <a:p>
            <a:fld id="{AB6C8196-F80C-4D19-874D-0396D2C7BF9F}" type="slidenum">
              <a:rPr lang="en-US" smtClean="0"/>
              <a:t>32</a:t>
            </a:fld>
            <a:endParaRPr lang="en-US" dirty="0"/>
          </a:p>
        </p:txBody>
      </p:sp>
    </p:spTree>
    <p:extLst>
      <p:ext uri="{BB962C8B-B14F-4D97-AF65-F5344CB8AC3E}">
        <p14:creationId xmlns:p14="http://schemas.microsoft.com/office/powerpoint/2010/main" val="236698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Изображение 4" descr="tn800x600-FST_9544.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3789040"/>
            <a:ext cx="2589052" cy="1728192"/>
          </a:xfrm>
          <a:prstGeom prst="rect">
            <a:avLst/>
          </a:prstGeom>
          <a:effectLst>
            <a:outerShdw blurRad="50800" dist="38100" dir="2700000" algn="tl" rotWithShape="0">
              <a:srgbClr val="000000">
                <a:alpha val="43000"/>
              </a:srgbClr>
            </a:outerShdw>
          </a:effectLst>
        </p:spPr>
      </p:pic>
      <p:sp>
        <p:nvSpPr>
          <p:cNvPr id="2" name="Title 1"/>
          <p:cNvSpPr>
            <a:spLocks noGrp="1"/>
          </p:cNvSpPr>
          <p:nvPr>
            <p:ph type="title"/>
          </p:nvPr>
        </p:nvSpPr>
        <p:spPr>
          <a:xfrm>
            <a:off x="179512" y="228600"/>
            <a:ext cx="8856984" cy="990600"/>
          </a:xfrm>
        </p:spPr>
        <p:txBody>
          <a:bodyPr>
            <a:noAutofit/>
          </a:bodyPr>
          <a:lstStyle/>
          <a:p>
            <a:pPr algn="ctr"/>
            <a:r>
              <a:rPr lang="en-US" sz="4200" dirty="0"/>
              <a:t>S</a:t>
            </a:r>
            <a:r>
              <a:rPr lang="en-US" sz="4200" dirty="0" smtClean="0"/>
              <a:t>tate as a manager or as a regulator ?</a:t>
            </a:r>
            <a:endParaRPr lang="en-US" sz="4200" dirty="0"/>
          </a:p>
        </p:txBody>
      </p:sp>
      <p:sp>
        <p:nvSpPr>
          <p:cNvPr id="3" name="Content Placeholder 2"/>
          <p:cNvSpPr>
            <a:spLocks noGrp="1"/>
          </p:cNvSpPr>
          <p:nvPr>
            <p:ph sz="quarter" idx="1"/>
          </p:nvPr>
        </p:nvSpPr>
        <p:spPr>
          <a:xfrm>
            <a:off x="611560" y="1628800"/>
            <a:ext cx="5544616" cy="4525963"/>
          </a:xfrm>
        </p:spPr>
        <p:txBody>
          <a:bodyPr>
            <a:normAutofit fontScale="92500"/>
          </a:bodyPr>
          <a:lstStyle/>
          <a:p>
            <a:r>
              <a:rPr lang="en-US" sz="2400" dirty="0" smtClean="0"/>
              <a:t>After </a:t>
            </a:r>
            <a:r>
              <a:rPr lang="en-US" sz="2400" b="1" dirty="0" smtClean="0"/>
              <a:t>decades of direct interventions </a:t>
            </a:r>
            <a:r>
              <a:rPr lang="en-US" sz="2400" dirty="0" smtClean="0"/>
              <a:t>in the economy, nationalizations, state’s shares and widespread state aid, an antitrust law was finally passed in 1990 </a:t>
            </a:r>
          </a:p>
          <a:p>
            <a:r>
              <a:rPr lang="en-US" sz="2400" b="1" dirty="0" smtClean="0"/>
              <a:t>All main economic activities </a:t>
            </a:r>
            <a:r>
              <a:rPr lang="en-US" sz="2400" dirty="0" smtClean="0"/>
              <a:t>and industrial sectors in Italy </a:t>
            </a:r>
            <a:r>
              <a:rPr lang="en-US" sz="2400" b="1" dirty="0" smtClean="0"/>
              <a:t>were publicly owned </a:t>
            </a:r>
          </a:p>
          <a:p>
            <a:r>
              <a:rPr lang="en-US" sz="2400" dirty="0" smtClean="0"/>
              <a:t>Between </a:t>
            </a:r>
            <a:r>
              <a:rPr lang="en-US" sz="2400" dirty="0"/>
              <a:t>1993 and 2000 Italy </a:t>
            </a:r>
            <a:r>
              <a:rPr lang="en-US" sz="2400" dirty="0" smtClean="0"/>
              <a:t>underwent a </a:t>
            </a:r>
            <a:r>
              <a:rPr lang="en-US" sz="2000" dirty="0">
                <a:latin typeface="Tw Cen MT (Body"/>
              </a:rPr>
              <a:t>€ </a:t>
            </a:r>
            <a:r>
              <a:rPr lang="en-US" sz="2400" dirty="0" smtClean="0"/>
              <a:t>200 billion (almost 14 trillion rubles) operation of </a:t>
            </a:r>
            <a:r>
              <a:rPr lang="en-US" sz="2400" b="1" dirty="0" smtClean="0"/>
              <a:t>divestment of state owned companies</a:t>
            </a:r>
          </a:p>
          <a:p>
            <a:r>
              <a:rPr lang="en-US" sz="2400" dirty="0" smtClean="0"/>
              <a:t>Local and regional activities still hold indirect interests in about 8000 companies </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p:txBody>
      </p:sp>
      <p:pic>
        <p:nvPicPr>
          <p:cNvPr id="4" name="Изображение 3" descr="Mining-Oil-Gas-Machinery-Manufacturin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1844824"/>
            <a:ext cx="2599237" cy="1701056"/>
          </a:xfrm>
          <a:prstGeom prst="rect">
            <a:avLst/>
          </a:prstGeom>
          <a:effectLst>
            <a:outerShdw blurRad="50800" dist="38100" dir="2700000" algn="tl" rotWithShape="0">
              <a:srgbClr val="000000">
                <a:alpha val="43000"/>
              </a:srgbClr>
            </a:outerShdw>
          </a:effectLst>
        </p:spPr>
      </p:pic>
      <p:sp>
        <p:nvSpPr>
          <p:cNvPr id="6" name="Segnaposto numero diapositiva 5"/>
          <p:cNvSpPr>
            <a:spLocks noGrp="1"/>
          </p:cNvSpPr>
          <p:nvPr>
            <p:ph type="sldNum" sz="quarter" idx="12"/>
          </p:nvPr>
        </p:nvSpPr>
        <p:spPr/>
        <p:txBody>
          <a:bodyPr>
            <a:normAutofit fontScale="85000" lnSpcReduction="20000"/>
          </a:bodyPr>
          <a:lstStyle/>
          <a:p>
            <a:fld id="{AB6C8196-F80C-4D19-874D-0396D2C7BF9F}" type="slidenum">
              <a:rPr lang="en-US" smtClean="0"/>
              <a:t>4</a:t>
            </a:fld>
            <a:endParaRPr lang="en-US" dirty="0"/>
          </a:p>
        </p:txBody>
      </p:sp>
    </p:spTree>
    <p:extLst>
      <p:ext uri="{BB962C8B-B14F-4D97-AF65-F5344CB8AC3E}">
        <p14:creationId xmlns:p14="http://schemas.microsoft.com/office/powerpoint/2010/main" val="1432720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Last come last served</a:t>
            </a:r>
            <a:r>
              <a:rPr lang="en-US" dirty="0" smtClean="0"/>
              <a:t>? </a:t>
            </a:r>
            <a:endParaRPr lang="en-US" dirty="0"/>
          </a:p>
        </p:txBody>
      </p:sp>
      <p:graphicFrame>
        <p:nvGraphicFramePr>
          <p:cNvPr id="2" name="Содержимое 1"/>
          <p:cNvGraphicFramePr>
            <a:graphicFrameLocks noGrp="1"/>
          </p:cNvGraphicFramePr>
          <p:nvPr>
            <p:ph sz="quarter" idx="1"/>
            <p:extLst>
              <p:ext uri="{D42A27DB-BD31-4B8C-83A1-F6EECF244321}">
                <p14:modId xmlns:p14="http://schemas.microsoft.com/office/powerpoint/2010/main" val="2238870323"/>
              </p:ext>
            </p:extLst>
          </p:nvPr>
        </p:nvGraphicFramePr>
        <p:xfrm>
          <a:off x="467544" y="1772816"/>
          <a:ext cx="850728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normAutofit fontScale="85000" lnSpcReduction="20000"/>
          </a:bodyPr>
          <a:lstStyle/>
          <a:p>
            <a:fld id="{AB6C8196-F80C-4D19-874D-0396D2C7BF9F}" type="slidenum">
              <a:rPr lang="en-US" smtClean="0"/>
              <a:t>5</a:t>
            </a:fld>
            <a:endParaRPr lang="en-US" dirty="0"/>
          </a:p>
        </p:txBody>
      </p:sp>
    </p:spTree>
    <p:extLst>
      <p:ext uri="{BB962C8B-B14F-4D97-AF65-F5344CB8AC3E}">
        <p14:creationId xmlns:p14="http://schemas.microsoft.com/office/powerpoint/2010/main" val="1110749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a:t>Last come last served</a:t>
            </a:r>
            <a:r>
              <a:rPr lang="en-US" dirty="0" smtClean="0"/>
              <a:t>? </a:t>
            </a:r>
            <a:endParaRPr lang="en-US" dirty="0"/>
          </a:p>
        </p:txBody>
      </p:sp>
      <p:sp>
        <p:nvSpPr>
          <p:cNvPr id="5" name="Content Placeholder 4"/>
          <p:cNvSpPr>
            <a:spLocks noGrp="1"/>
          </p:cNvSpPr>
          <p:nvPr>
            <p:ph sz="quarter" idx="1"/>
          </p:nvPr>
        </p:nvSpPr>
        <p:spPr>
          <a:xfrm>
            <a:off x="539552" y="1196752"/>
            <a:ext cx="8507288" cy="5256584"/>
          </a:xfrm>
        </p:spPr>
        <p:txBody>
          <a:bodyPr>
            <a:normAutofit fontScale="25000" lnSpcReduction="20000"/>
          </a:bodyPr>
          <a:lstStyle/>
          <a:p>
            <a:pPr marL="0" indent="0">
              <a:buNone/>
            </a:pPr>
            <a:endParaRPr lang="it-IT" dirty="0" smtClean="0"/>
          </a:p>
          <a:p>
            <a:pPr marL="0" indent="0">
              <a:buNone/>
            </a:pPr>
            <a:endParaRPr lang="it-IT" sz="6400" dirty="0" smtClean="0"/>
          </a:p>
          <a:p>
            <a:pPr marL="0" indent="0">
              <a:buNone/>
            </a:pPr>
            <a:r>
              <a:rPr lang="it-IT" sz="10000" dirty="0" smtClean="0"/>
              <a:t>A very innovative law for several reasons: </a:t>
            </a:r>
          </a:p>
          <a:p>
            <a:pPr marL="0" indent="0">
              <a:buNone/>
            </a:pPr>
            <a:endParaRPr lang="it-IT" sz="10000" dirty="0" smtClean="0"/>
          </a:p>
          <a:p>
            <a:pPr algn="just"/>
            <a:r>
              <a:rPr lang="en-US" sz="10000" dirty="0"/>
              <a:t>The authority staff was given the same level of the Italian central bank </a:t>
            </a:r>
            <a:r>
              <a:rPr lang="en-US" sz="10000" dirty="0" smtClean="0"/>
              <a:t>staff</a:t>
            </a:r>
            <a:endParaRPr lang="en-US" sz="10000" dirty="0"/>
          </a:p>
          <a:p>
            <a:pPr algn="just"/>
            <a:r>
              <a:rPr lang="en-US" sz="10000" dirty="0" smtClean="0"/>
              <a:t>It </a:t>
            </a:r>
            <a:r>
              <a:rPr lang="en-US" sz="10000" dirty="0"/>
              <a:t>introduced some best practices, like the public presentation of the annual report before the Parliament  </a:t>
            </a:r>
          </a:p>
          <a:p>
            <a:pPr algn="just"/>
            <a:r>
              <a:rPr lang="en-US" sz="10000" dirty="0"/>
              <a:t>It </a:t>
            </a:r>
            <a:r>
              <a:rPr lang="en-US" sz="10000" dirty="0" smtClean="0"/>
              <a:t>introduced </a:t>
            </a:r>
            <a:r>
              <a:rPr lang="en-US" sz="10000" dirty="0"/>
              <a:t>the concept of public benefit (the benefits </a:t>
            </a:r>
            <a:r>
              <a:rPr lang="en-US" sz="10000" dirty="0" smtClean="0"/>
              <a:t>brought </a:t>
            </a:r>
            <a:r>
              <a:rPr lang="en-US" sz="10000" dirty="0"/>
              <a:t>by regulations restrictive of economic operations must be higher than the benefits brought to the community by competition restrictions) </a:t>
            </a:r>
            <a:endParaRPr lang="it-IT" sz="10000" dirty="0"/>
          </a:p>
          <a:p>
            <a:pPr algn="just"/>
            <a:r>
              <a:rPr lang="it-IT" sz="10000" dirty="0" err="1"/>
              <a:t>It</a:t>
            </a:r>
            <a:r>
              <a:rPr lang="it-IT" sz="10000" dirty="0"/>
              <a:t> </a:t>
            </a:r>
            <a:r>
              <a:rPr lang="it-IT" sz="10000" dirty="0" err="1"/>
              <a:t>has</a:t>
            </a:r>
            <a:r>
              <a:rPr lang="it-IT" sz="10000" dirty="0"/>
              <a:t> </a:t>
            </a:r>
            <a:r>
              <a:rPr lang="it-IT" sz="10000" dirty="0" err="1"/>
              <a:t>been</a:t>
            </a:r>
            <a:r>
              <a:rPr lang="it-IT" sz="10000" dirty="0"/>
              <a:t> </a:t>
            </a:r>
            <a:r>
              <a:rPr lang="it-IT" sz="10000" dirty="0" err="1"/>
              <a:t>taken</a:t>
            </a:r>
            <a:r>
              <a:rPr lang="it-IT" sz="10000" dirty="0"/>
              <a:t> </a:t>
            </a:r>
            <a:r>
              <a:rPr lang="it-IT" sz="10000" dirty="0" err="1"/>
              <a:t>as</a:t>
            </a:r>
            <a:r>
              <a:rPr lang="it-IT" sz="10000" dirty="0"/>
              <a:t> a model by </a:t>
            </a:r>
            <a:r>
              <a:rPr lang="it-IT" sz="10000" dirty="0" err="1"/>
              <a:t>other</a:t>
            </a:r>
            <a:r>
              <a:rPr lang="it-IT" sz="10000" dirty="0"/>
              <a:t> </a:t>
            </a:r>
            <a:r>
              <a:rPr lang="it-IT" sz="10000" dirty="0" err="1"/>
              <a:t>legislations</a:t>
            </a:r>
            <a:endParaRPr lang="en-US" sz="10000" dirty="0"/>
          </a:p>
        </p:txBody>
      </p:sp>
      <p:sp>
        <p:nvSpPr>
          <p:cNvPr id="2" name="Segnaposto numero diapositiva 1"/>
          <p:cNvSpPr>
            <a:spLocks noGrp="1"/>
          </p:cNvSpPr>
          <p:nvPr>
            <p:ph type="sldNum" sz="quarter" idx="12"/>
          </p:nvPr>
        </p:nvSpPr>
        <p:spPr/>
        <p:txBody>
          <a:bodyPr>
            <a:normAutofit fontScale="85000" lnSpcReduction="20000"/>
          </a:bodyPr>
          <a:lstStyle/>
          <a:p>
            <a:fld id="{AB6C8196-F80C-4D19-874D-0396D2C7BF9F}" type="slidenum">
              <a:rPr lang="en-US" smtClean="0"/>
              <a:t>6</a:t>
            </a:fld>
            <a:endParaRPr lang="en-US" dirty="0"/>
          </a:p>
        </p:txBody>
      </p:sp>
    </p:spTree>
    <p:extLst>
      <p:ext uri="{BB962C8B-B14F-4D97-AF65-F5344CB8AC3E}">
        <p14:creationId xmlns:p14="http://schemas.microsoft.com/office/powerpoint/2010/main" val="291312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a:t>
            </a:r>
            <a:r>
              <a:rPr lang="en-US" dirty="0" smtClean="0"/>
              <a:t>he law in detail</a:t>
            </a:r>
            <a:endParaRPr lang="en-US" dirty="0"/>
          </a:p>
        </p:txBody>
      </p:sp>
      <p:sp>
        <p:nvSpPr>
          <p:cNvPr id="3" name="Content Placeholder 2"/>
          <p:cNvSpPr>
            <a:spLocks noGrp="1"/>
          </p:cNvSpPr>
          <p:nvPr>
            <p:ph sz="quarter" idx="1"/>
          </p:nvPr>
        </p:nvSpPr>
        <p:spPr>
          <a:xfrm>
            <a:off x="612648" y="1600200"/>
            <a:ext cx="8153400" cy="5069160"/>
          </a:xfrm>
        </p:spPr>
        <p:txBody>
          <a:bodyPr>
            <a:normAutofit fontScale="25000" lnSpcReduction="20000"/>
          </a:bodyPr>
          <a:lstStyle/>
          <a:p>
            <a:pPr marL="0" indent="0">
              <a:buNone/>
            </a:pPr>
            <a:r>
              <a:rPr lang="en-GB" sz="12000" u="sng" dirty="0" smtClean="0"/>
              <a:t>Law No. 287 of October 1990 transposes EU legislation </a:t>
            </a:r>
            <a:r>
              <a:rPr lang="en-GB" sz="12000" u="sng" dirty="0" smtClean="0"/>
              <a:t>(</a:t>
            </a:r>
            <a:r>
              <a:rPr lang="en-GB" sz="12000" u="sng" dirty="0" smtClean="0"/>
              <a:t>artt 101-109 of the TFEU and other EU normative </a:t>
            </a:r>
            <a:r>
              <a:rPr lang="en-GB" sz="12000" u="sng" dirty="0" smtClean="0"/>
              <a:t>acts) into </a:t>
            </a:r>
            <a:r>
              <a:rPr lang="en-GB" sz="12000" u="sng" dirty="0" smtClean="0"/>
              <a:t>the Italian national law system</a:t>
            </a:r>
          </a:p>
          <a:p>
            <a:endParaRPr lang="en-GB" sz="12000" dirty="0" smtClean="0"/>
          </a:p>
          <a:p>
            <a:pPr marL="0" indent="0">
              <a:buNone/>
            </a:pPr>
            <a:r>
              <a:rPr lang="en-GB" sz="12000" dirty="0" smtClean="0"/>
              <a:t>It </a:t>
            </a:r>
            <a:r>
              <a:rPr lang="en-GB" sz="12000" i="1" dirty="0" smtClean="0"/>
              <a:t>addresses:</a:t>
            </a:r>
          </a:p>
          <a:p>
            <a:r>
              <a:rPr lang="en-GB" sz="12000" dirty="0" smtClean="0"/>
              <a:t>restrictive agreements</a:t>
            </a:r>
          </a:p>
          <a:p>
            <a:r>
              <a:rPr lang="en-GB" sz="12000" dirty="0" smtClean="0"/>
              <a:t>abuse of dominant position</a:t>
            </a:r>
          </a:p>
          <a:p>
            <a:r>
              <a:rPr lang="en-GB" sz="12000" dirty="0" smtClean="0"/>
              <a:t>the creation and/or reinforcement of a dominant position through merger (concentrations)</a:t>
            </a:r>
          </a:p>
          <a:p>
            <a:endParaRPr lang="en-GB" sz="9600" dirty="0" smtClean="0"/>
          </a:p>
          <a:p>
            <a:endParaRPr lang="en-GB" dirty="0" smtClean="0"/>
          </a:p>
          <a:p>
            <a:pPr marL="0" indent="0">
              <a:buNone/>
            </a:pPr>
            <a:endParaRPr lang="it-IT" dirty="0"/>
          </a:p>
          <a:p>
            <a:pPr marL="0" indent="0">
              <a:buNone/>
            </a:pPr>
            <a:r>
              <a:rPr lang="it-IT" dirty="0"/>
              <a:t> </a:t>
            </a:r>
          </a:p>
          <a:p>
            <a:endParaRPr lang="en-US" dirty="0"/>
          </a:p>
        </p:txBody>
      </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7</a:t>
            </a:fld>
            <a:endParaRPr lang="en-US" dirty="0"/>
          </a:p>
        </p:txBody>
      </p:sp>
    </p:spTree>
    <p:extLst>
      <p:ext uri="{BB962C8B-B14F-4D97-AF65-F5344CB8AC3E}">
        <p14:creationId xmlns:p14="http://schemas.microsoft.com/office/powerpoint/2010/main" val="390221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a:t>
            </a:r>
            <a:r>
              <a:rPr lang="en-US" dirty="0" smtClean="0"/>
              <a:t>he law in detail</a:t>
            </a:r>
            <a:endParaRPr lang="en-US" dirty="0"/>
          </a:p>
        </p:txBody>
      </p:sp>
      <p:graphicFrame>
        <p:nvGraphicFramePr>
          <p:cNvPr id="5" name="Схема 4"/>
          <p:cNvGraphicFramePr/>
          <p:nvPr>
            <p:extLst>
              <p:ext uri="{D42A27DB-BD31-4B8C-83A1-F6EECF244321}">
                <p14:modId xmlns:p14="http://schemas.microsoft.com/office/powerpoint/2010/main" val="1132700527"/>
              </p:ext>
            </p:extLst>
          </p:nvPr>
        </p:nvGraphicFramePr>
        <p:xfrm>
          <a:off x="395536" y="1772816"/>
          <a:ext cx="8510673" cy="4896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normAutofit fontScale="85000" lnSpcReduction="20000"/>
          </a:bodyPr>
          <a:lstStyle/>
          <a:p>
            <a:fld id="{AB6C8196-F80C-4D19-874D-0396D2C7BF9F}" type="slidenum">
              <a:rPr lang="en-US" smtClean="0"/>
              <a:t>8</a:t>
            </a:fld>
            <a:endParaRPr lang="en-US" dirty="0"/>
          </a:p>
        </p:txBody>
      </p:sp>
    </p:spTree>
    <p:extLst>
      <p:ext uri="{BB962C8B-B14F-4D97-AF65-F5344CB8AC3E}">
        <p14:creationId xmlns:p14="http://schemas.microsoft.com/office/powerpoint/2010/main" val="405072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T</a:t>
            </a:r>
            <a:r>
              <a:rPr lang="en-US" dirty="0" smtClean="0"/>
              <a:t>he law in detail</a:t>
            </a:r>
            <a:endParaRPr lang="en-US" dirty="0"/>
          </a:p>
        </p:txBody>
      </p:sp>
      <p:sp>
        <p:nvSpPr>
          <p:cNvPr id="3" name="Content Placeholder 2"/>
          <p:cNvSpPr>
            <a:spLocks noGrp="1"/>
          </p:cNvSpPr>
          <p:nvPr>
            <p:ph sz="quarter" idx="1"/>
          </p:nvPr>
        </p:nvSpPr>
        <p:spPr>
          <a:xfrm>
            <a:off x="457200" y="1600200"/>
            <a:ext cx="6995120" cy="5069160"/>
          </a:xfrm>
        </p:spPr>
        <p:txBody>
          <a:bodyPr>
            <a:normAutofit fontScale="25000" lnSpcReduction="20000"/>
          </a:bodyPr>
          <a:lstStyle/>
          <a:p>
            <a:pPr marL="0" indent="0">
              <a:buNone/>
            </a:pPr>
            <a:endParaRPr lang="it-IT" sz="8800" dirty="0" smtClean="0"/>
          </a:p>
          <a:p>
            <a:pPr marL="0" indent="0">
              <a:buNone/>
            </a:pPr>
            <a:r>
              <a:rPr lang="it-IT" sz="8800" dirty="0" smtClean="0"/>
              <a:t>1. </a:t>
            </a:r>
            <a:r>
              <a:rPr lang="it-IT" sz="11200" dirty="0" smtClean="0"/>
              <a:t>The law is strictly modeled on </a:t>
            </a:r>
            <a:r>
              <a:rPr lang="it-IT" sz="11200" dirty="0" smtClean="0"/>
              <a:t>articles </a:t>
            </a:r>
            <a:r>
              <a:rPr lang="it-IT" sz="11200" dirty="0" smtClean="0"/>
              <a:t>101 and 102 TFEU, except for the “effect on trade between Member States”, which defines the boundary between conduct that is subject to EU law and conduct that is governed solely by domestic law</a:t>
            </a:r>
          </a:p>
          <a:p>
            <a:pPr marL="0" indent="0">
              <a:buNone/>
            </a:pPr>
            <a:endParaRPr lang="it-IT" sz="11200" dirty="0" smtClean="0"/>
          </a:p>
          <a:p>
            <a:pPr marL="0" indent="0">
              <a:buNone/>
            </a:pPr>
            <a:endParaRPr lang="it-IT" sz="11200" dirty="0" smtClean="0"/>
          </a:p>
          <a:p>
            <a:pPr marL="0" indent="0">
              <a:buNone/>
            </a:pPr>
            <a:r>
              <a:rPr lang="it-IT" sz="11200" dirty="0" smtClean="0"/>
              <a:t>2. The provisions of the law must </a:t>
            </a:r>
            <a:r>
              <a:rPr lang="it-IT" sz="11200" dirty="0"/>
              <a:t>be interpreted in accordance with the principles of EU competition </a:t>
            </a:r>
            <a:r>
              <a:rPr lang="it-IT" sz="11200" dirty="0" smtClean="0"/>
              <a:t>law</a:t>
            </a:r>
          </a:p>
          <a:p>
            <a:pPr marL="0" indent="0">
              <a:buNone/>
            </a:pPr>
            <a:endParaRPr lang="it-IT" sz="8800" dirty="0"/>
          </a:p>
          <a:p>
            <a:pPr marL="0" indent="0">
              <a:buNone/>
            </a:pPr>
            <a:endParaRPr lang="it-IT" sz="8800" dirty="0"/>
          </a:p>
          <a:p>
            <a:pPr marL="0" indent="0">
              <a:buNone/>
            </a:pPr>
            <a:r>
              <a:rPr lang="it-IT" sz="7600" dirty="0" smtClean="0"/>
              <a:t> </a:t>
            </a:r>
          </a:p>
          <a:p>
            <a:pPr marL="0" indent="0">
              <a:buNone/>
            </a:pPr>
            <a:endParaRPr lang="en-US" dirty="0"/>
          </a:p>
        </p:txBody>
      </p:sp>
      <p:grpSp>
        <p:nvGrpSpPr>
          <p:cNvPr id="5" name="Группа 4"/>
          <p:cNvGrpSpPr/>
          <p:nvPr/>
        </p:nvGrpSpPr>
        <p:grpSpPr>
          <a:xfrm>
            <a:off x="7740352" y="1916832"/>
            <a:ext cx="1080121" cy="1286158"/>
            <a:chOff x="3559189" y="-67996"/>
            <a:chExt cx="1286159" cy="1286158"/>
          </a:xfrm>
        </p:grpSpPr>
        <p:sp>
          <p:nvSpPr>
            <p:cNvPr id="6" name="Овал 5"/>
            <p:cNvSpPr/>
            <p:nvPr/>
          </p:nvSpPr>
          <p:spPr>
            <a:xfrm>
              <a:off x="3559189" y="-67996"/>
              <a:ext cx="1286159" cy="1286158"/>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7" name="Овал 4"/>
            <p:cNvSpPr/>
            <p:nvPr/>
          </p:nvSpPr>
          <p:spPr>
            <a:xfrm>
              <a:off x="3800609" y="192365"/>
              <a:ext cx="909452" cy="9094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Art. 101, 102 TFEU</a:t>
              </a:r>
              <a:endParaRPr lang="ru-RU" sz="1500" b="1" kern="1200" dirty="0"/>
            </a:p>
          </p:txBody>
        </p:sp>
      </p:grpSp>
      <p:grpSp>
        <p:nvGrpSpPr>
          <p:cNvPr id="8" name="Группа 7"/>
          <p:cNvGrpSpPr/>
          <p:nvPr/>
        </p:nvGrpSpPr>
        <p:grpSpPr>
          <a:xfrm>
            <a:off x="7668344" y="4077072"/>
            <a:ext cx="1224136" cy="1286158"/>
            <a:chOff x="1659765" y="1805192"/>
            <a:chExt cx="1286158" cy="1286158"/>
          </a:xfrm>
        </p:grpSpPr>
        <p:sp>
          <p:nvSpPr>
            <p:cNvPr id="9" name="Овал 8"/>
            <p:cNvSpPr/>
            <p:nvPr/>
          </p:nvSpPr>
          <p:spPr>
            <a:xfrm>
              <a:off x="1659765" y="1805192"/>
              <a:ext cx="1286158" cy="1286158"/>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0" name="Овал 4"/>
            <p:cNvSpPr/>
            <p:nvPr/>
          </p:nvSpPr>
          <p:spPr>
            <a:xfrm>
              <a:off x="1811078" y="2093224"/>
              <a:ext cx="909452" cy="7377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600" b="1" kern="1200" dirty="0" smtClean="0"/>
                <a:t>Principles of EU competition law</a:t>
              </a:r>
              <a:endParaRPr lang="ru-RU" sz="1600" b="1" kern="1200" dirty="0"/>
            </a:p>
          </p:txBody>
        </p:sp>
      </p:grpSp>
      <p:sp>
        <p:nvSpPr>
          <p:cNvPr id="4" name="Segnaposto numero diapositiva 3"/>
          <p:cNvSpPr>
            <a:spLocks noGrp="1"/>
          </p:cNvSpPr>
          <p:nvPr>
            <p:ph type="sldNum" sz="quarter" idx="12"/>
          </p:nvPr>
        </p:nvSpPr>
        <p:spPr/>
        <p:txBody>
          <a:bodyPr>
            <a:normAutofit fontScale="85000" lnSpcReduction="20000"/>
          </a:bodyPr>
          <a:lstStyle/>
          <a:p>
            <a:fld id="{AB6C8196-F80C-4D19-874D-0396D2C7BF9F}" type="slidenum">
              <a:rPr lang="en-US" smtClean="0"/>
              <a:t>9</a:t>
            </a:fld>
            <a:endParaRPr lang="en-US" dirty="0"/>
          </a:p>
        </p:txBody>
      </p:sp>
    </p:spTree>
    <p:extLst>
      <p:ext uri="{BB962C8B-B14F-4D97-AF65-F5344CB8AC3E}">
        <p14:creationId xmlns:p14="http://schemas.microsoft.com/office/powerpoint/2010/main" val="18806314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Обычная.thmx</Template>
  <TotalTime>4570</TotalTime>
  <Words>2274</Words>
  <Application>Microsoft Office PowerPoint</Application>
  <PresentationFormat>On-screen Show (4:3)</PresentationFormat>
  <Paragraphs>268</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Обычная</vt:lpstr>
      <vt:lpstr>Antitrust in Italy </vt:lpstr>
      <vt:lpstr>100 years late ? </vt:lpstr>
      <vt:lpstr>The reasons for our delay </vt:lpstr>
      <vt:lpstr>State as a manager or as a regulator ?</vt:lpstr>
      <vt:lpstr>Last come last served? </vt:lpstr>
      <vt:lpstr>Last come last served? </vt:lpstr>
      <vt:lpstr>The law in detail</vt:lpstr>
      <vt:lpstr>The law in detail</vt:lpstr>
      <vt:lpstr>The law in detail</vt:lpstr>
      <vt:lpstr>The law in detail</vt:lpstr>
      <vt:lpstr>The Antitrust Authority</vt:lpstr>
      <vt:lpstr>Sanctions </vt:lpstr>
      <vt:lpstr> Differences between  the EU and the Italian legislation </vt:lpstr>
      <vt:lpstr> Exemptions for services of  general economic interest  </vt:lpstr>
      <vt:lpstr>The Italian anomaly </vt:lpstr>
      <vt:lpstr> </vt:lpstr>
      <vt:lpstr>Communications sector in Italy </vt:lpstr>
      <vt:lpstr>Concentration in the free access tv market </vt:lpstr>
      <vt:lpstr>Italian Pay - tv market </vt:lpstr>
      <vt:lpstr>Concentrations </vt:lpstr>
      <vt:lpstr>How it all began </vt:lpstr>
      <vt:lpstr>Telecracy vs Antitrust in the media sector  </vt:lpstr>
      <vt:lpstr>Italian de – facto monopoly in the private sector </vt:lpstr>
      <vt:lpstr>Competition in the media sector at the EU level </vt:lpstr>
      <vt:lpstr>Conclusion</vt:lpstr>
      <vt:lpstr>CASE STUDIES: a recent case of attempt to create a concentration </vt:lpstr>
      <vt:lpstr>The TLC-network infrastructure </vt:lpstr>
      <vt:lpstr>PowerPoint Presentation</vt:lpstr>
      <vt:lpstr>The Antitrust Agency in action:  The IPO launched by Elettronica Industriale Towers S.p.A. on Rai Way S.p.A. (February 2015)</vt:lpstr>
      <vt:lpstr>The Antitrust Agency in action:  The IPO launched by Elettronica Industriale Towers S.p.A. on Rai Way S.p.A. (February 2015)</vt:lpstr>
      <vt:lpstr>The Antitrust Agency in action:  The IPO launched by Elettronica Industriale Towers S.p.A. on Rai Way S.p.A. (February 2015)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Elisabetta Mazzeo</dc:creator>
  <cp:lastModifiedBy>Elisabetta Mazzeo</cp:lastModifiedBy>
  <cp:revision>240</cp:revision>
  <cp:lastPrinted>2015-11-23T10:18:38Z</cp:lastPrinted>
  <dcterms:created xsi:type="dcterms:W3CDTF">2015-11-09T14:59:12Z</dcterms:created>
  <dcterms:modified xsi:type="dcterms:W3CDTF">2015-12-09T17:04:15Z</dcterms:modified>
</cp:coreProperties>
</file>