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286" r:id="rId4"/>
    <p:sldId id="260" r:id="rId5"/>
    <p:sldId id="271" r:id="rId6"/>
    <p:sldId id="272" r:id="rId7"/>
    <p:sldId id="273" r:id="rId8"/>
    <p:sldId id="274" r:id="rId9"/>
    <p:sldId id="275" r:id="rId10"/>
    <p:sldId id="276" r:id="rId11"/>
    <p:sldId id="277" r:id="rId12"/>
    <p:sldId id="278" r:id="rId13"/>
    <p:sldId id="281" r:id="rId14"/>
    <p:sldId id="287" r:id="rId15"/>
    <p:sldId id="258" r:id="rId16"/>
    <p:sldId id="261" r:id="rId17"/>
    <p:sldId id="282" r:id="rId18"/>
    <p:sldId id="266" r:id="rId19"/>
    <p:sldId id="263" r:id="rId20"/>
    <p:sldId id="267" r:id="rId21"/>
    <p:sldId id="268" r:id="rId22"/>
    <p:sldId id="269" r:id="rId23"/>
    <p:sldId id="284" r:id="rId24"/>
    <p:sldId id="285" r:id="rId25"/>
    <p:sldId id="27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04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00580-0EA8-4838-9343-ACBAD984667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ru-RU"/>
        </a:p>
      </dgm:t>
    </dgm:pt>
    <dgm:pt modelId="{B447ECA2-1D6D-46CD-BA2D-26288A7EB5B9}">
      <dgm:prSet custT="1"/>
      <dgm:spPr>
        <a:solidFill>
          <a:srgbClr val="C6D256"/>
        </a:solidFill>
      </dgm:spPr>
      <dgm:t>
        <a:bodyPr/>
        <a:lstStyle/>
        <a:p>
          <a:pPr rtl="0"/>
          <a:r>
            <a:rPr lang="ru-RU" sz="2000" b="1" dirty="0" smtClean="0">
              <a:solidFill>
                <a:schemeClr val="tx1"/>
              </a:solidFill>
            </a:rPr>
            <a:t>ЕС – экспортер интеллектуальной собственности, региональный режим исчерпания прав выгоднее</a:t>
          </a:r>
          <a:endParaRPr lang="ru-RU" sz="2000" dirty="0">
            <a:solidFill>
              <a:schemeClr val="tx1"/>
            </a:solidFill>
          </a:endParaRPr>
        </a:p>
      </dgm:t>
    </dgm:pt>
    <dgm:pt modelId="{988321E5-1BF1-4706-AA3E-99FDB6AB2FBD}" type="parTrans" cxnId="{55C3F6C5-5BAC-4D1D-A47B-FDA577013FB6}">
      <dgm:prSet/>
      <dgm:spPr/>
      <dgm:t>
        <a:bodyPr/>
        <a:lstStyle/>
        <a:p>
          <a:endParaRPr lang="ru-RU"/>
        </a:p>
      </dgm:t>
    </dgm:pt>
    <dgm:pt modelId="{EE84CD0F-E78F-4F6E-AE69-EC63EF3DABEE}" type="sibTrans" cxnId="{55C3F6C5-5BAC-4D1D-A47B-FDA577013FB6}">
      <dgm:prSet/>
      <dgm:spPr/>
      <dgm:t>
        <a:bodyPr/>
        <a:lstStyle/>
        <a:p>
          <a:endParaRPr lang="ru-RU"/>
        </a:p>
      </dgm:t>
    </dgm:pt>
    <dgm:pt modelId="{6E1821E8-2C29-41DA-BCB3-4CF5020C2FAE}">
      <dgm:prSet custT="1"/>
      <dgm:spPr>
        <a:solidFill>
          <a:srgbClr val="C6D256"/>
        </a:solidFill>
      </dgm:spPr>
      <dgm:t>
        <a:bodyPr/>
        <a:lstStyle/>
        <a:p>
          <a:pPr rtl="0"/>
          <a:r>
            <a:rPr lang="ru-RU" sz="2000" b="1" dirty="0" smtClean="0">
              <a:solidFill>
                <a:schemeClr val="tx1"/>
              </a:solidFill>
            </a:rPr>
            <a:t>Защита свободной торговли внутри ЕС и поддержка европейской промышленности </a:t>
          </a:r>
          <a:endParaRPr lang="ru-RU" sz="2000" b="1" dirty="0">
            <a:solidFill>
              <a:schemeClr val="tx1"/>
            </a:solidFill>
          </a:endParaRPr>
        </a:p>
      </dgm:t>
    </dgm:pt>
    <dgm:pt modelId="{D713D514-E495-46A4-BCA5-070DAF22CCCF}" type="parTrans" cxnId="{68ABBD94-1F0D-4F40-997F-996CA4C32917}">
      <dgm:prSet/>
      <dgm:spPr/>
      <dgm:t>
        <a:bodyPr/>
        <a:lstStyle/>
        <a:p>
          <a:endParaRPr lang="ru-RU"/>
        </a:p>
      </dgm:t>
    </dgm:pt>
    <dgm:pt modelId="{2FED0843-5CED-46DE-B23B-AD0DB81375C9}" type="sibTrans" cxnId="{68ABBD94-1F0D-4F40-997F-996CA4C32917}">
      <dgm:prSet/>
      <dgm:spPr/>
      <dgm:t>
        <a:bodyPr/>
        <a:lstStyle/>
        <a:p>
          <a:endParaRPr lang="ru-RU"/>
        </a:p>
      </dgm:t>
    </dgm:pt>
    <dgm:pt modelId="{3F6B42C4-5FEE-4D97-9D4B-149F081F0F7E}">
      <dgm:prSet custT="1"/>
      <dgm:spPr>
        <a:solidFill>
          <a:srgbClr val="C6D256"/>
        </a:solidFill>
      </dgm:spPr>
      <dgm:t>
        <a:bodyPr/>
        <a:lstStyle/>
        <a:p>
          <a:pPr rtl="0"/>
          <a:r>
            <a:rPr lang="ru-RU" sz="2000" b="1" dirty="0" smtClean="0">
              <a:solidFill>
                <a:schemeClr val="tx1"/>
              </a:solidFill>
            </a:rPr>
            <a:t>Регламент таможни ЕС содержит запрет на применение мер таможенного реагирования к оригинальным товарам</a:t>
          </a:r>
        </a:p>
      </dgm:t>
    </dgm:pt>
    <dgm:pt modelId="{98D9FC2F-74DB-4EC0-986A-B2935F6981FB}" type="parTrans" cxnId="{36095FCF-06E6-45C5-993A-DE8E50C03A9C}">
      <dgm:prSet/>
      <dgm:spPr/>
      <dgm:t>
        <a:bodyPr/>
        <a:lstStyle/>
        <a:p>
          <a:endParaRPr lang="ru-RU"/>
        </a:p>
      </dgm:t>
    </dgm:pt>
    <dgm:pt modelId="{8E3E299F-FCA0-487B-A650-C2F743F88733}" type="sibTrans" cxnId="{36095FCF-06E6-45C5-993A-DE8E50C03A9C}">
      <dgm:prSet/>
      <dgm:spPr/>
      <dgm:t>
        <a:bodyPr/>
        <a:lstStyle/>
        <a:p>
          <a:endParaRPr lang="ru-RU"/>
        </a:p>
      </dgm:t>
    </dgm:pt>
    <dgm:pt modelId="{B37DA827-33F0-4CEA-971B-9C9377BD9B0F}">
      <dgm:prSet custT="1"/>
      <dgm:spPr>
        <a:solidFill>
          <a:srgbClr val="C6D256"/>
        </a:solidFill>
      </dgm:spPr>
      <dgm:t>
        <a:bodyPr/>
        <a:lstStyle/>
        <a:p>
          <a:pPr rtl="0"/>
          <a:r>
            <a:rPr lang="ru-RU" sz="2000" b="1" dirty="0" smtClean="0">
              <a:solidFill>
                <a:schemeClr val="tx1"/>
              </a:solidFill>
            </a:rPr>
            <a:t>Инициатива по защите своих прав в отношении товаров должна исходить от правообладателей</a:t>
          </a:r>
        </a:p>
      </dgm:t>
    </dgm:pt>
    <dgm:pt modelId="{C85882C4-B3CA-4EA5-9219-C5753F81EC0D}" type="parTrans" cxnId="{44E9685C-076F-4EDF-9CD3-B6481851C371}">
      <dgm:prSet/>
      <dgm:spPr/>
      <dgm:t>
        <a:bodyPr/>
        <a:lstStyle/>
        <a:p>
          <a:endParaRPr lang="ru-RU"/>
        </a:p>
      </dgm:t>
    </dgm:pt>
    <dgm:pt modelId="{7E56267A-7C61-4E8C-94A0-207A8BB45EBB}" type="sibTrans" cxnId="{44E9685C-076F-4EDF-9CD3-B6481851C371}">
      <dgm:prSet/>
      <dgm:spPr/>
      <dgm:t>
        <a:bodyPr/>
        <a:lstStyle/>
        <a:p>
          <a:endParaRPr lang="ru-RU"/>
        </a:p>
      </dgm:t>
    </dgm:pt>
    <dgm:pt modelId="{CE220CDB-17E2-47E0-84D7-3E1C0DC7E1E4}" type="pres">
      <dgm:prSet presAssocID="{B3200580-0EA8-4838-9343-ACBAD9846674}" presName="linear" presStyleCnt="0">
        <dgm:presLayoutVars>
          <dgm:dir/>
          <dgm:animLvl val="lvl"/>
          <dgm:resizeHandles val="exact"/>
        </dgm:presLayoutVars>
      </dgm:prSet>
      <dgm:spPr/>
      <dgm:t>
        <a:bodyPr/>
        <a:lstStyle/>
        <a:p>
          <a:endParaRPr lang="ru-RU"/>
        </a:p>
      </dgm:t>
    </dgm:pt>
    <dgm:pt modelId="{63975843-65E6-4E41-950B-EBD0AC06A6D7}" type="pres">
      <dgm:prSet presAssocID="{B447ECA2-1D6D-46CD-BA2D-26288A7EB5B9}" presName="parentLin" presStyleCnt="0"/>
      <dgm:spPr/>
      <dgm:t>
        <a:bodyPr/>
        <a:lstStyle/>
        <a:p>
          <a:endParaRPr lang="ru-RU"/>
        </a:p>
      </dgm:t>
    </dgm:pt>
    <dgm:pt modelId="{33C503EC-6DBB-4DB7-9040-AF2A146866D6}" type="pres">
      <dgm:prSet presAssocID="{B447ECA2-1D6D-46CD-BA2D-26288A7EB5B9}" presName="parentLeftMargin" presStyleLbl="node1" presStyleIdx="0" presStyleCnt="4"/>
      <dgm:spPr/>
      <dgm:t>
        <a:bodyPr/>
        <a:lstStyle/>
        <a:p>
          <a:endParaRPr lang="ru-RU"/>
        </a:p>
      </dgm:t>
    </dgm:pt>
    <dgm:pt modelId="{340683E7-395C-4C97-91F4-AFBF43FCAD54}" type="pres">
      <dgm:prSet presAssocID="{B447ECA2-1D6D-46CD-BA2D-26288A7EB5B9}" presName="parentText" presStyleLbl="node1" presStyleIdx="0" presStyleCnt="4" custScaleX="142997" custScaleY="87791">
        <dgm:presLayoutVars>
          <dgm:chMax val="0"/>
          <dgm:bulletEnabled val="1"/>
        </dgm:presLayoutVars>
      </dgm:prSet>
      <dgm:spPr/>
      <dgm:t>
        <a:bodyPr/>
        <a:lstStyle/>
        <a:p>
          <a:endParaRPr lang="ru-RU"/>
        </a:p>
      </dgm:t>
    </dgm:pt>
    <dgm:pt modelId="{2467BB09-DC0E-48BA-B4F3-ECC7A46E8E3D}" type="pres">
      <dgm:prSet presAssocID="{B447ECA2-1D6D-46CD-BA2D-26288A7EB5B9}" presName="negativeSpace" presStyleCnt="0"/>
      <dgm:spPr/>
      <dgm:t>
        <a:bodyPr/>
        <a:lstStyle/>
        <a:p>
          <a:endParaRPr lang="ru-RU"/>
        </a:p>
      </dgm:t>
    </dgm:pt>
    <dgm:pt modelId="{2079F47F-E468-40E6-81D6-69F86D511887}" type="pres">
      <dgm:prSet presAssocID="{B447ECA2-1D6D-46CD-BA2D-26288A7EB5B9}" presName="childText" presStyleLbl="conFgAcc1" presStyleIdx="0" presStyleCnt="4" custScaleY="81010">
        <dgm:presLayoutVars>
          <dgm:bulletEnabled val="1"/>
        </dgm:presLayoutVars>
      </dgm:prSet>
      <dgm:spPr/>
      <dgm:t>
        <a:bodyPr/>
        <a:lstStyle/>
        <a:p>
          <a:endParaRPr lang="ru-RU"/>
        </a:p>
      </dgm:t>
    </dgm:pt>
    <dgm:pt modelId="{8DF66D1D-814B-41FE-9025-02F5B9117E8B}" type="pres">
      <dgm:prSet presAssocID="{EE84CD0F-E78F-4F6E-AE69-EC63EF3DABEE}" presName="spaceBetweenRectangles" presStyleCnt="0"/>
      <dgm:spPr/>
      <dgm:t>
        <a:bodyPr/>
        <a:lstStyle/>
        <a:p>
          <a:endParaRPr lang="ru-RU"/>
        </a:p>
      </dgm:t>
    </dgm:pt>
    <dgm:pt modelId="{909FD5F4-6461-4609-BDE5-2CEF8BD472A0}" type="pres">
      <dgm:prSet presAssocID="{6E1821E8-2C29-41DA-BCB3-4CF5020C2FAE}" presName="parentLin" presStyleCnt="0"/>
      <dgm:spPr/>
      <dgm:t>
        <a:bodyPr/>
        <a:lstStyle/>
        <a:p>
          <a:endParaRPr lang="ru-RU"/>
        </a:p>
      </dgm:t>
    </dgm:pt>
    <dgm:pt modelId="{10F89925-47FB-4F0F-B2D8-F4A1FDE6B6FB}" type="pres">
      <dgm:prSet presAssocID="{6E1821E8-2C29-41DA-BCB3-4CF5020C2FAE}" presName="parentLeftMargin" presStyleLbl="node1" presStyleIdx="0" presStyleCnt="4"/>
      <dgm:spPr/>
      <dgm:t>
        <a:bodyPr/>
        <a:lstStyle/>
        <a:p>
          <a:endParaRPr lang="ru-RU"/>
        </a:p>
      </dgm:t>
    </dgm:pt>
    <dgm:pt modelId="{0EB88485-60CA-447E-984A-002BD92985AE}" type="pres">
      <dgm:prSet presAssocID="{6E1821E8-2C29-41DA-BCB3-4CF5020C2FAE}" presName="parentText" presStyleLbl="node1" presStyleIdx="1" presStyleCnt="4" custScaleX="142997" custScaleY="89508" custLinFactNeighborX="9198" custLinFactNeighborY="-20327">
        <dgm:presLayoutVars>
          <dgm:chMax val="0"/>
          <dgm:bulletEnabled val="1"/>
        </dgm:presLayoutVars>
      </dgm:prSet>
      <dgm:spPr/>
      <dgm:t>
        <a:bodyPr/>
        <a:lstStyle/>
        <a:p>
          <a:endParaRPr lang="ru-RU"/>
        </a:p>
      </dgm:t>
    </dgm:pt>
    <dgm:pt modelId="{94D6D06F-111C-4911-A856-5F06CA258FB8}" type="pres">
      <dgm:prSet presAssocID="{6E1821E8-2C29-41DA-BCB3-4CF5020C2FAE}" presName="negativeSpace" presStyleCnt="0"/>
      <dgm:spPr/>
      <dgm:t>
        <a:bodyPr/>
        <a:lstStyle/>
        <a:p>
          <a:endParaRPr lang="ru-RU"/>
        </a:p>
      </dgm:t>
    </dgm:pt>
    <dgm:pt modelId="{F7A640CB-EE6E-4CA9-A642-E233C05B267B}" type="pres">
      <dgm:prSet presAssocID="{6E1821E8-2C29-41DA-BCB3-4CF5020C2FAE}" presName="childText" presStyleLbl="conFgAcc1" presStyleIdx="1" presStyleCnt="4" custScaleY="50791">
        <dgm:presLayoutVars>
          <dgm:bulletEnabled val="1"/>
        </dgm:presLayoutVars>
      </dgm:prSet>
      <dgm:spPr/>
      <dgm:t>
        <a:bodyPr/>
        <a:lstStyle/>
        <a:p>
          <a:endParaRPr lang="ru-RU"/>
        </a:p>
      </dgm:t>
    </dgm:pt>
    <dgm:pt modelId="{EAA05DC4-C2B0-454A-B3C0-285129EB6B9D}" type="pres">
      <dgm:prSet presAssocID="{2FED0843-5CED-46DE-B23B-AD0DB81375C9}" presName="spaceBetweenRectangles" presStyleCnt="0"/>
      <dgm:spPr/>
      <dgm:t>
        <a:bodyPr/>
        <a:lstStyle/>
        <a:p>
          <a:endParaRPr lang="ru-RU"/>
        </a:p>
      </dgm:t>
    </dgm:pt>
    <dgm:pt modelId="{0337FF94-B4C8-42AE-992A-A5F4BEC8FD56}" type="pres">
      <dgm:prSet presAssocID="{3F6B42C4-5FEE-4D97-9D4B-149F081F0F7E}" presName="parentLin" presStyleCnt="0"/>
      <dgm:spPr/>
      <dgm:t>
        <a:bodyPr/>
        <a:lstStyle/>
        <a:p>
          <a:endParaRPr lang="ru-RU"/>
        </a:p>
      </dgm:t>
    </dgm:pt>
    <dgm:pt modelId="{36ED071E-019F-4EE6-9B1E-B56E2098AC9D}" type="pres">
      <dgm:prSet presAssocID="{3F6B42C4-5FEE-4D97-9D4B-149F081F0F7E}" presName="parentLeftMargin" presStyleLbl="node1" presStyleIdx="1" presStyleCnt="4"/>
      <dgm:spPr/>
      <dgm:t>
        <a:bodyPr/>
        <a:lstStyle/>
        <a:p>
          <a:endParaRPr lang="ru-RU"/>
        </a:p>
      </dgm:t>
    </dgm:pt>
    <dgm:pt modelId="{069398E0-A9BF-4383-A4F1-335EE044785C}" type="pres">
      <dgm:prSet presAssocID="{3F6B42C4-5FEE-4D97-9D4B-149F081F0F7E}" presName="parentText" presStyleLbl="node1" presStyleIdx="2" presStyleCnt="4" custScaleX="135309" custScaleY="94033" custLinFactNeighborX="520" custLinFactNeighborY="-18084">
        <dgm:presLayoutVars>
          <dgm:chMax val="0"/>
          <dgm:bulletEnabled val="1"/>
        </dgm:presLayoutVars>
      </dgm:prSet>
      <dgm:spPr/>
      <dgm:t>
        <a:bodyPr/>
        <a:lstStyle/>
        <a:p>
          <a:endParaRPr lang="ru-RU"/>
        </a:p>
      </dgm:t>
    </dgm:pt>
    <dgm:pt modelId="{77DA0005-EA92-4CDA-9929-8A40A9D368BC}" type="pres">
      <dgm:prSet presAssocID="{3F6B42C4-5FEE-4D97-9D4B-149F081F0F7E}" presName="negativeSpace" presStyleCnt="0"/>
      <dgm:spPr/>
      <dgm:t>
        <a:bodyPr/>
        <a:lstStyle/>
        <a:p>
          <a:endParaRPr lang="ru-RU"/>
        </a:p>
      </dgm:t>
    </dgm:pt>
    <dgm:pt modelId="{3A8D2361-9BBF-4E42-9492-9BACDD42CE16}" type="pres">
      <dgm:prSet presAssocID="{3F6B42C4-5FEE-4D97-9D4B-149F081F0F7E}" presName="childText" presStyleLbl="conFgAcc1" presStyleIdx="2" presStyleCnt="4" custScaleY="52626">
        <dgm:presLayoutVars>
          <dgm:bulletEnabled val="1"/>
        </dgm:presLayoutVars>
      </dgm:prSet>
      <dgm:spPr/>
      <dgm:t>
        <a:bodyPr/>
        <a:lstStyle/>
        <a:p>
          <a:endParaRPr lang="ru-RU"/>
        </a:p>
      </dgm:t>
    </dgm:pt>
    <dgm:pt modelId="{C89F94E4-F36B-4A18-BD6C-E956DCCD475A}" type="pres">
      <dgm:prSet presAssocID="{8E3E299F-FCA0-487B-A650-C2F743F88733}" presName="spaceBetweenRectangles" presStyleCnt="0"/>
      <dgm:spPr/>
      <dgm:t>
        <a:bodyPr/>
        <a:lstStyle/>
        <a:p>
          <a:endParaRPr lang="ru-RU"/>
        </a:p>
      </dgm:t>
    </dgm:pt>
    <dgm:pt modelId="{7B88AA93-6B79-4F8F-B9E4-5F0F4058A9EC}" type="pres">
      <dgm:prSet presAssocID="{B37DA827-33F0-4CEA-971B-9C9377BD9B0F}" presName="parentLin" presStyleCnt="0"/>
      <dgm:spPr/>
      <dgm:t>
        <a:bodyPr/>
        <a:lstStyle/>
        <a:p>
          <a:endParaRPr lang="ru-RU"/>
        </a:p>
      </dgm:t>
    </dgm:pt>
    <dgm:pt modelId="{F82BB30A-4F58-4792-AA40-E7C6C5B97245}" type="pres">
      <dgm:prSet presAssocID="{B37DA827-33F0-4CEA-971B-9C9377BD9B0F}" presName="parentLeftMargin" presStyleLbl="node1" presStyleIdx="2" presStyleCnt="4"/>
      <dgm:spPr/>
      <dgm:t>
        <a:bodyPr/>
        <a:lstStyle/>
        <a:p>
          <a:endParaRPr lang="ru-RU"/>
        </a:p>
      </dgm:t>
    </dgm:pt>
    <dgm:pt modelId="{F5C2FDEA-9DD8-43DA-9781-50B383ADFC81}" type="pres">
      <dgm:prSet presAssocID="{B37DA827-33F0-4CEA-971B-9C9377BD9B0F}" presName="parentText" presStyleLbl="node1" presStyleIdx="3" presStyleCnt="4" custScaleX="150237" custScaleY="91327" custLinFactNeighborX="-1898" custLinFactNeighborY="-17038">
        <dgm:presLayoutVars>
          <dgm:chMax val="0"/>
          <dgm:bulletEnabled val="1"/>
        </dgm:presLayoutVars>
      </dgm:prSet>
      <dgm:spPr/>
      <dgm:t>
        <a:bodyPr/>
        <a:lstStyle/>
        <a:p>
          <a:endParaRPr lang="ru-RU"/>
        </a:p>
      </dgm:t>
    </dgm:pt>
    <dgm:pt modelId="{B08F6D6D-1E57-4D7A-8402-3CCC6F9E0E3A}" type="pres">
      <dgm:prSet presAssocID="{B37DA827-33F0-4CEA-971B-9C9377BD9B0F}" presName="negativeSpace" presStyleCnt="0"/>
      <dgm:spPr/>
      <dgm:t>
        <a:bodyPr/>
        <a:lstStyle/>
        <a:p>
          <a:endParaRPr lang="ru-RU"/>
        </a:p>
      </dgm:t>
    </dgm:pt>
    <dgm:pt modelId="{CAAD34FE-7097-4FBE-9D88-60C37F66D892}" type="pres">
      <dgm:prSet presAssocID="{B37DA827-33F0-4CEA-971B-9C9377BD9B0F}" presName="childText" presStyleLbl="conFgAcc1" presStyleIdx="3" presStyleCnt="4" custScaleY="42356">
        <dgm:presLayoutVars>
          <dgm:bulletEnabled val="1"/>
        </dgm:presLayoutVars>
      </dgm:prSet>
      <dgm:spPr/>
      <dgm:t>
        <a:bodyPr/>
        <a:lstStyle/>
        <a:p>
          <a:endParaRPr lang="ru-RU"/>
        </a:p>
      </dgm:t>
    </dgm:pt>
  </dgm:ptLst>
  <dgm:cxnLst>
    <dgm:cxn modelId="{A65E896F-8F78-E246-BF36-1531CC478CF2}" type="presOf" srcId="{B447ECA2-1D6D-46CD-BA2D-26288A7EB5B9}" destId="{340683E7-395C-4C97-91F4-AFBF43FCAD54}" srcOrd="1" destOrd="0" presId="urn:microsoft.com/office/officeart/2005/8/layout/list1"/>
    <dgm:cxn modelId="{F9E3596B-700A-404A-8F42-513222A42E0F}" type="presOf" srcId="{6E1821E8-2C29-41DA-BCB3-4CF5020C2FAE}" destId="{0EB88485-60CA-447E-984A-002BD92985AE}" srcOrd="1" destOrd="0" presId="urn:microsoft.com/office/officeart/2005/8/layout/list1"/>
    <dgm:cxn modelId="{41E5366A-593D-8E43-AB10-41C28719B8D7}" type="presOf" srcId="{B37DA827-33F0-4CEA-971B-9C9377BD9B0F}" destId="{F5C2FDEA-9DD8-43DA-9781-50B383ADFC81}" srcOrd="1" destOrd="0" presId="urn:microsoft.com/office/officeart/2005/8/layout/list1"/>
    <dgm:cxn modelId="{36095FCF-06E6-45C5-993A-DE8E50C03A9C}" srcId="{B3200580-0EA8-4838-9343-ACBAD9846674}" destId="{3F6B42C4-5FEE-4D97-9D4B-149F081F0F7E}" srcOrd="2" destOrd="0" parTransId="{98D9FC2F-74DB-4EC0-986A-B2935F6981FB}" sibTransId="{8E3E299F-FCA0-487B-A650-C2F743F88733}"/>
    <dgm:cxn modelId="{68ABBD94-1F0D-4F40-997F-996CA4C32917}" srcId="{B3200580-0EA8-4838-9343-ACBAD9846674}" destId="{6E1821E8-2C29-41DA-BCB3-4CF5020C2FAE}" srcOrd="1" destOrd="0" parTransId="{D713D514-E495-46A4-BCA5-070DAF22CCCF}" sibTransId="{2FED0843-5CED-46DE-B23B-AD0DB81375C9}"/>
    <dgm:cxn modelId="{44E9685C-076F-4EDF-9CD3-B6481851C371}" srcId="{B3200580-0EA8-4838-9343-ACBAD9846674}" destId="{B37DA827-33F0-4CEA-971B-9C9377BD9B0F}" srcOrd="3" destOrd="0" parTransId="{C85882C4-B3CA-4EA5-9219-C5753F81EC0D}" sibTransId="{7E56267A-7C61-4E8C-94A0-207A8BB45EBB}"/>
    <dgm:cxn modelId="{BCACE3FC-C1BE-8C4E-A81F-7215BDF2B39A}" type="presOf" srcId="{3F6B42C4-5FEE-4D97-9D4B-149F081F0F7E}" destId="{36ED071E-019F-4EE6-9B1E-B56E2098AC9D}" srcOrd="0" destOrd="0" presId="urn:microsoft.com/office/officeart/2005/8/layout/list1"/>
    <dgm:cxn modelId="{EADEDF73-F939-E346-9688-43FDC19D7EF6}" type="presOf" srcId="{3F6B42C4-5FEE-4D97-9D4B-149F081F0F7E}" destId="{069398E0-A9BF-4383-A4F1-335EE044785C}" srcOrd="1" destOrd="0" presId="urn:microsoft.com/office/officeart/2005/8/layout/list1"/>
    <dgm:cxn modelId="{55C3F6C5-5BAC-4D1D-A47B-FDA577013FB6}" srcId="{B3200580-0EA8-4838-9343-ACBAD9846674}" destId="{B447ECA2-1D6D-46CD-BA2D-26288A7EB5B9}" srcOrd="0" destOrd="0" parTransId="{988321E5-1BF1-4706-AA3E-99FDB6AB2FBD}" sibTransId="{EE84CD0F-E78F-4F6E-AE69-EC63EF3DABEE}"/>
    <dgm:cxn modelId="{47C0B4B4-A1F0-6740-B344-58A6F1EE5578}" type="presOf" srcId="{B3200580-0EA8-4838-9343-ACBAD9846674}" destId="{CE220CDB-17E2-47E0-84D7-3E1C0DC7E1E4}" srcOrd="0" destOrd="0" presId="urn:microsoft.com/office/officeart/2005/8/layout/list1"/>
    <dgm:cxn modelId="{0E6512C2-C229-2940-9A5D-891CE62BE920}" type="presOf" srcId="{6E1821E8-2C29-41DA-BCB3-4CF5020C2FAE}" destId="{10F89925-47FB-4F0F-B2D8-F4A1FDE6B6FB}" srcOrd="0" destOrd="0" presId="urn:microsoft.com/office/officeart/2005/8/layout/list1"/>
    <dgm:cxn modelId="{48BE5593-3E23-DD47-9417-4B8FCEE83556}" type="presOf" srcId="{B447ECA2-1D6D-46CD-BA2D-26288A7EB5B9}" destId="{33C503EC-6DBB-4DB7-9040-AF2A146866D6}" srcOrd="0" destOrd="0" presId="urn:microsoft.com/office/officeart/2005/8/layout/list1"/>
    <dgm:cxn modelId="{42114A26-1544-4D41-B8F9-9B98CB09F47A}" type="presOf" srcId="{B37DA827-33F0-4CEA-971B-9C9377BD9B0F}" destId="{F82BB30A-4F58-4792-AA40-E7C6C5B97245}" srcOrd="0" destOrd="0" presId="urn:microsoft.com/office/officeart/2005/8/layout/list1"/>
    <dgm:cxn modelId="{43A762B9-24C4-734B-A383-05BD0668B855}" type="presParOf" srcId="{CE220CDB-17E2-47E0-84D7-3E1C0DC7E1E4}" destId="{63975843-65E6-4E41-950B-EBD0AC06A6D7}" srcOrd="0" destOrd="0" presId="urn:microsoft.com/office/officeart/2005/8/layout/list1"/>
    <dgm:cxn modelId="{9B6AC640-165F-E14E-A507-21A524A73825}" type="presParOf" srcId="{63975843-65E6-4E41-950B-EBD0AC06A6D7}" destId="{33C503EC-6DBB-4DB7-9040-AF2A146866D6}" srcOrd="0" destOrd="0" presId="urn:microsoft.com/office/officeart/2005/8/layout/list1"/>
    <dgm:cxn modelId="{10C01864-012A-3245-AD78-4108A310BF6F}" type="presParOf" srcId="{63975843-65E6-4E41-950B-EBD0AC06A6D7}" destId="{340683E7-395C-4C97-91F4-AFBF43FCAD54}" srcOrd="1" destOrd="0" presId="urn:microsoft.com/office/officeart/2005/8/layout/list1"/>
    <dgm:cxn modelId="{A99631BA-F7EB-5247-946F-2757533BDC5E}" type="presParOf" srcId="{CE220CDB-17E2-47E0-84D7-3E1C0DC7E1E4}" destId="{2467BB09-DC0E-48BA-B4F3-ECC7A46E8E3D}" srcOrd="1" destOrd="0" presId="urn:microsoft.com/office/officeart/2005/8/layout/list1"/>
    <dgm:cxn modelId="{27B0BC7D-4F4F-EC4D-A7B9-97E749A5CA03}" type="presParOf" srcId="{CE220CDB-17E2-47E0-84D7-3E1C0DC7E1E4}" destId="{2079F47F-E468-40E6-81D6-69F86D511887}" srcOrd="2" destOrd="0" presId="urn:microsoft.com/office/officeart/2005/8/layout/list1"/>
    <dgm:cxn modelId="{70107090-68D6-6D4B-BF06-EC409B323E5D}" type="presParOf" srcId="{CE220CDB-17E2-47E0-84D7-3E1C0DC7E1E4}" destId="{8DF66D1D-814B-41FE-9025-02F5B9117E8B}" srcOrd="3" destOrd="0" presId="urn:microsoft.com/office/officeart/2005/8/layout/list1"/>
    <dgm:cxn modelId="{FA3DC14C-005A-AF4C-9864-6DAEE5E13626}" type="presParOf" srcId="{CE220CDB-17E2-47E0-84D7-3E1C0DC7E1E4}" destId="{909FD5F4-6461-4609-BDE5-2CEF8BD472A0}" srcOrd="4" destOrd="0" presId="urn:microsoft.com/office/officeart/2005/8/layout/list1"/>
    <dgm:cxn modelId="{90166925-2602-B34E-8FB2-84A1120785FC}" type="presParOf" srcId="{909FD5F4-6461-4609-BDE5-2CEF8BD472A0}" destId="{10F89925-47FB-4F0F-B2D8-F4A1FDE6B6FB}" srcOrd="0" destOrd="0" presId="urn:microsoft.com/office/officeart/2005/8/layout/list1"/>
    <dgm:cxn modelId="{7084940D-BCE3-3140-B205-8CA7BDA0E730}" type="presParOf" srcId="{909FD5F4-6461-4609-BDE5-2CEF8BD472A0}" destId="{0EB88485-60CA-447E-984A-002BD92985AE}" srcOrd="1" destOrd="0" presId="urn:microsoft.com/office/officeart/2005/8/layout/list1"/>
    <dgm:cxn modelId="{0F545503-A1E5-BF4A-A73B-7789F537BB37}" type="presParOf" srcId="{CE220CDB-17E2-47E0-84D7-3E1C0DC7E1E4}" destId="{94D6D06F-111C-4911-A856-5F06CA258FB8}" srcOrd="5" destOrd="0" presId="urn:microsoft.com/office/officeart/2005/8/layout/list1"/>
    <dgm:cxn modelId="{1AAA08C9-6009-1B4B-AC5D-434065D6AD9E}" type="presParOf" srcId="{CE220CDB-17E2-47E0-84D7-3E1C0DC7E1E4}" destId="{F7A640CB-EE6E-4CA9-A642-E233C05B267B}" srcOrd="6" destOrd="0" presId="urn:microsoft.com/office/officeart/2005/8/layout/list1"/>
    <dgm:cxn modelId="{E672EBBB-44AF-244D-814F-1CD3E6F129B2}" type="presParOf" srcId="{CE220CDB-17E2-47E0-84D7-3E1C0DC7E1E4}" destId="{EAA05DC4-C2B0-454A-B3C0-285129EB6B9D}" srcOrd="7" destOrd="0" presId="urn:microsoft.com/office/officeart/2005/8/layout/list1"/>
    <dgm:cxn modelId="{2F926050-5185-C842-BAAF-8D3701FAF77C}" type="presParOf" srcId="{CE220CDB-17E2-47E0-84D7-3E1C0DC7E1E4}" destId="{0337FF94-B4C8-42AE-992A-A5F4BEC8FD56}" srcOrd="8" destOrd="0" presId="urn:microsoft.com/office/officeart/2005/8/layout/list1"/>
    <dgm:cxn modelId="{DEC71242-B935-6D4D-8D74-63BB3DEC007A}" type="presParOf" srcId="{0337FF94-B4C8-42AE-992A-A5F4BEC8FD56}" destId="{36ED071E-019F-4EE6-9B1E-B56E2098AC9D}" srcOrd="0" destOrd="0" presId="urn:microsoft.com/office/officeart/2005/8/layout/list1"/>
    <dgm:cxn modelId="{E495AD88-2899-3E49-9D0B-CD8624A7DC1D}" type="presParOf" srcId="{0337FF94-B4C8-42AE-992A-A5F4BEC8FD56}" destId="{069398E0-A9BF-4383-A4F1-335EE044785C}" srcOrd="1" destOrd="0" presId="urn:microsoft.com/office/officeart/2005/8/layout/list1"/>
    <dgm:cxn modelId="{B99B85A1-F9F1-3C43-BE89-72C55FE2F917}" type="presParOf" srcId="{CE220CDB-17E2-47E0-84D7-3E1C0DC7E1E4}" destId="{77DA0005-EA92-4CDA-9929-8A40A9D368BC}" srcOrd="9" destOrd="0" presId="urn:microsoft.com/office/officeart/2005/8/layout/list1"/>
    <dgm:cxn modelId="{6D7D6A08-0DC5-BC4D-90F0-56C8EEDD4615}" type="presParOf" srcId="{CE220CDB-17E2-47E0-84D7-3E1C0DC7E1E4}" destId="{3A8D2361-9BBF-4E42-9492-9BACDD42CE16}" srcOrd="10" destOrd="0" presId="urn:microsoft.com/office/officeart/2005/8/layout/list1"/>
    <dgm:cxn modelId="{225C1941-8203-6F4D-8D0C-76F99AA3534E}" type="presParOf" srcId="{CE220CDB-17E2-47E0-84D7-3E1C0DC7E1E4}" destId="{C89F94E4-F36B-4A18-BD6C-E956DCCD475A}" srcOrd="11" destOrd="0" presId="urn:microsoft.com/office/officeart/2005/8/layout/list1"/>
    <dgm:cxn modelId="{B66B609A-228D-C946-8193-D325495B8B84}" type="presParOf" srcId="{CE220CDB-17E2-47E0-84D7-3E1C0DC7E1E4}" destId="{7B88AA93-6B79-4F8F-B9E4-5F0F4058A9EC}" srcOrd="12" destOrd="0" presId="urn:microsoft.com/office/officeart/2005/8/layout/list1"/>
    <dgm:cxn modelId="{CF187FCF-21FD-0E43-9CA6-E21E8B9FC26C}" type="presParOf" srcId="{7B88AA93-6B79-4F8F-B9E4-5F0F4058A9EC}" destId="{F82BB30A-4F58-4792-AA40-E7C6C5B97245}" srcOrd="0" destOrd="0" presId="urn:microsoft.com/office/officeart/2005/8/layout/list1"/>
    <dgm:cxn modelId="{7DC5A359-D725-B54B-BC22-84C487C99051}" type="presParOf" srcId="{7B88AA93-6B79-4F8F-B9E4-5F0F4058A9EC}" destId="{F5C2FDEA-9DD8-43DA-9781-50B383ADFC81}" srcOrd="1" destOrd="0" presId="urn:microsoft.com/office/officeart/2005/8/layout/list1"/>
    <dgm:cxn modelId="{B9E4B6D4-8441-254F-95F5-4F7BA8BBB16F}" type="presParOf" srcId="{CE220CDB-17E2-47E0-84D7-3E1C0DC7E1E4}" destId="{B08F6D6D-1E57-4D7A-8402-3CCC6F9E0E3A}" srcOrd="13" destOrd="0" presId="urn:microsoft.com/office/officeart/2005/8/layout/list1"/>
    <dgm:cxn modelId="{2AC92A1A-34BE-4E44-AB0F-2CCBAB0F7064}" type="presParOf" srcId="{CE220CDB-17E2-47E0-84D7-3E1C0DC7E1E4}" destId="{CAAD34FE-7097-4FBE-9D88-60C37F66D892}" srcOrd="14" destOrd="0" presId="urn:microsoft.com/office/officeart/2005/8/layout/list1"/>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9F47F-E468-40E6-81D6-69F86D511887}">
      <dsp:nvSpPr>
        <dsp:cNvPr id="0" name=""/>
        <dsp:cNvSpPr/>
      </dsp:nvSpPr>
      <dsp:spPr>
        <a:xfrm>
          <a:off x="0" y="491114"/>
          <a:ext cx="8658708" cy="79616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0683E7-395C-4C97-91F4-AFBF43FCAD54}">
      <dsp:nvSpPr>
        <dsp:cNvPr id="0" name=""/>
        <dsp:cNvSpPr/>
      </dsp:nvSpPr>
      <dsp:spPr>
        <a:xfrm>
          <a:off x="411795" y="56033"/>
          <a:ext cx="8243982" cy="1010720"/>
        </a:xfrm>
        <a:prstGeom prst="roundRect">
          <a:avLst/>
        </a:prstGeom>
        <a:solidFill>
          <a:srgbClr val="C6D2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95" tIns="0" rIns="229095" bIns="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1"/>
              </a:solidFill>
            </a:rPr>
            <a:t>ЕС – экспортер интеллектуальной собственности, региональный режим исчерпания прав выгоднее</a:t>
          </a:r>
          <a:endParaRPr lang="ru-RU" sz="2000" kern="1200" dirty="0">
            <a:solidFill>
              <a:schemeClr val="tx1"/>
            </a:solidFill>
          </a:endParaRPr>
        </a:p>
      </dsp:txBody>
      <dsp:txXfrm>
        <a:off x="461134" y="105372"/>
        <a:ext cx="8145304" cy="912042"/>
      </dsp:txXfrm>
    </dsp:sp>
    <dsp:sp modelId="{F7A640CB-EE6E-4CA9-A642-E233C05B267B}">
      <dsp:nvSpPr>
        <dsp:cNvPr id="0" name=""/>
        <dsp:cNvSpPr/>
      </dsp:nvSpPr>
      <dsp:spPr>
        <a:xfrm>
          <a:off x="0" y="1952728"/>
          <a:ext cx="8658708" cy="49917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88485-60CA-447E-984A-002BD92985AE}">
      <dsp:nvSpPr>
        <dsp:cNvPr id="0" name=""/>
        <dsp:cNvSpPr/>
      </dsp:nvSpPr>
      <dsp:spPr>
        <a:xfrm>
          <a:off x="414725" y="1263859"/>
          <a:ext cx="8243982" cy="1030487"/>
        </a:xfrm>
        <a:prstGeom prst="roundRect">
          <a:avLst/>
        </a:prstGeom>
        <a:solidFill>
          <a:srgbClr val="C6D2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95" tIns="0" rIns="229095" bIns="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1"/>
              </a:solidFill>
            </a:rPr>
            <a:t>Защита свободной торговли внутри ЕС и поддержка европейской промышленности </a:t>
          </a:r>
          <a:endParaRPr lang="ru-RU" sz="2000" b="1" kern="1200" dirty="0">
            <a:solidFill>
              <a:schemeClr val="tx1"/>
            </a:solidFill>
          </a:endParaRPr>
        </a:p>
      </dsp:txBody>
      <dsp:txXfrm>
        <a:off x="465029" y="1314163"/>
        <a:ext cx="8143374" cy="929879"/>
      </dsp:txXfrm>
    </dsp:sp>
    <dsp:sp modelId="{3A8D2361-9BBF-4E42-9492-9BACDD42CE16}">
      <dsp:nvSpPr>
        <dsp:cNvPr id="0" name=""/>
        <dsp:cNvSpPr/>
      </dsp:nvSpPr>
      <dsp:spPr>
        <a:xfrm>
          <a:off x="0" y="3169445"/>
          <a:ext cx="8658708" cy="51720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398E0-A9BF-4383-A4F1-335EE044785C}">
      <dsp:nvSpPr>
        <dsp:cNvPr id="0" name=""/>
        <dsp:cNvSpPr/>
      </dsp:nvSpPr>
      <dsp:spPr>
        <a:xfrm>
          <a:off x="435186" y="2454304"/>
          <a:ext cx="8201207" cy="1082583"/>
        </a:xfrm>
        <a:prstGeom prst="roundRect">
          <a:avLst/>
        </a:prstGeom>
        <a:solidFill>
          <a:srgbClr val="C6D2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95" tIns="0" rIns="229095" bIns="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1"/>
              </a:solidFill>
            </a:rPr>
            <a:t>Регламент таможни ЕС содержит запрет на применение мер таможенного реагирования к оригинальным товарам</a:t>
          </a:r>
        </a:p>
      </dsp:txBody>
      <dsp:txXfrm>
        <a:off x="488033" y="2507151"/>
        <a:ext cx="8095513" cy="976889"/>
      </dsp:txXfrm>
    </dsp:sp>
    <dsp:sp modelId="{CAAD34FE-7097-4FBE-9D88-60C37F66D892}">
      <dsp:nvSpPr>
        <dsp:cNvPr id="0" name=""/>
        <dsp:cNvSpPr/>
      </dsp:nvSpPr>
      <dsp:spPr>
        <a:xfrm>
          <a:off x="0" y="4373043"/>
          <a:ext cx="8658708" cy="41627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2FDEA-9DD8-43DA-9781-50B383ADFC81}">
      <dsp:nvSpPr>
        <dsp:cNvPr id="0" name=""/>
        <dsp:cNvSpPr/>
      </dsp:nvSpPr>
      <dsp:spPr>
        <a:xfrm>
          <a:off x="385315" y="3701098"/>
          <a:ext cx="8261212" cy="1051429"/>
        </a:xfrm>
        <a:prstGeom prst="roundRect">
          <a:avLst/>
        </a:prstGeom>
        <a:solidFill>
          <a:srgbClr val="C6D2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95" tIns="0" rIns="229095" bIns="0" numCol="1" spcCol="1270" anchor="ctr" anchorCtr="0">
          <a:noAutofit/>
        </a:bodyPr>
        <a:lstStyle/>
        <a:p>
          <a:pPr lvl="0" algn="l" defTabSz="889000" rtl="0">
            <a:lnSpc>
              <a:spcPct val="90000"/>
            </a:lnSpc>
            <a:spcBef>
              <a:spcPct val="0"/>
            </a:spcBef>
            <a:spcAft>
              <a:spcPct val="35000"/>
            </a:spcAft>
          </a:pPr>
          <a:r>
            <a:rPr lang="ru-RU" sz="2000" b="1" kern="1200" dirty="0" smtClean="0">
              <a:solidFill>
                <a:schemeClr val="tx1"/>
              </a:solidFill>
            </a:rPr>
            <a:t>Инициатива по защите своих прав в отношении товаров должна исходить от правообладателей</a:t>
          </a:r>
        </a:p>
      </dsp:txBody>
      <dsp:txXfrm>
        <a:off x="436642" y="3752425"/>
        <a:ext cx="8158558" cy="9487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F77CD-DE53-6F4C-9EBB-EA361F138CF2}" type="datetimeFigureOut">
              <a:rPr lang="en-US" smtClean="0"/>
              <a:t>2/18/15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6CC82-6ACB-5C4E-AF67-3529D8082761}" type="slidenum">
              <a:rPr lang="en-US" smtClean="0"/>
              <a:t>‹#›</a:t>
            </a:fld>
            <a:endParaRPr lang="en-US"/>
          </a:p>
        </p:txBody>
      </p:sp>
    </p:spTree>
    <p:extLst>
      <p:ext uri="{BB962C8B-B14F-4D97-AF65-F5344CB8AC3E}">
        <p14:creationId xmlns:p14="http://schemas.microsoft.com/office/powerpoint/2010/main" val="13743105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6CC82-6ACB-5C4E-AF67-3529D8082761}" type="slidenum">
              <a:rPr lang="en-US" smtClean="0"/>
              <a:t>1</a:t>
            </a:fld>
            <a:endParaRPr lang="en-US"/>
          </a:p>
        </p:txBody>
      </p:sp>
    </p:spTree>
    <p:extLst>
      <p:ext uri="{BB962C8B-B14F-4D97-AF65-F5344CB8AC3E}">
        <p14:creationId xmlns:p14="http://schemas.microsoft.com/office/powerpoint/2010/main" val="173475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lang="en-US"/>
          </a:p>
        </p:txBody>
      </p:sp>
      <p:sp>
        <p:nvSpPr>
          <p:cNvPr id="4" name="Date Placeholder 3"/>
          <p:cNvSpPr>
            <a:spLocks noGrp="1"/>
          </p:cNvSpPr>
          <p:nvPr>
            <p:ph type="dt" sz="half" idx="10"/>
          </p:nvPr>
        </p:nvSpPr>
        <p:spPr/>
        <p:txBody>
          <a:bodyPr/>
          <a:lstStyle/>
          <a:p>
            <a:fld id="{704B98B7-A4B7-4D46-BFDD-509347C7613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207224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Date Placeholder 3"/>
          <p:cNvSpPr>
            <a:spLocks noGrp="1"/>
          </p:cNvSpPr>
          <p:nvPr>
            <p:ph type="dt" sz="half" idx="10"/>
          </p:nvPr>
        </p:nvSpPr>
        <p:spPr/>
        <p:txBody>
          <a:bodyPr/>
          <a:lstStyle/>
          <a:p>
            <a:fld id="{704B98B7-A4B7-4D46-BFDD-509347C7613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309407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Date Placeholder 3"/>
          <p:cNvSpPr>
            <a:spLocks noGrp="1"/>
          </p:cNvSpPr>
          <p:nvPr>
            <p:ph type="dt" sz="half" idx="10"/>
          </p:nvPr>
        </p:nvSpPr>
        <p:spPr/>
        <p:txBody>
          <a:bodyPr/>
          <a:lstStyle/>
          <a:p>
            <a:fld id="{704B98B7-A4B7-4D46-BFDD-509347C7613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9184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en-US"/>
          </a:p>
        </p:txBody>
      </p:sp>
      <p:sp>
        <p:nvSpPr>
          <p:cNvPr id="3" name="Content Placeholder 2"/>
          <p:cNvSpPr>
            <a:spLocks noGrp="1"/>
          </p:cNvSpPr>
          <p:nvPr>
            <p:ph idx="1"/>
          </p:nvPr>
        </p:nvSpPr>
        <p:spPr/>
        <p:txBody>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Date Placeholder 3"/>
          <p:cNvSpPr>
            <a:spLocks noGrp="1"/>
          </p:cNvSpPr>
          <p:nvPr>
            <p:ph type="dt" sz="half" idx="10"/>
          </p:nvPr>
        </p:nvSpPr>
        <p:spPr/>
        <p:txBody>
          <a:bodyPr/>
          <a:lstStyle/>
          <a:p>
            <a:fld id="{704B98B7-A4B7-4D46-BFDD-509347C7613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332305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Click to edit Master text styles</a:t>
            </a:r>
          </a:p>
        </p:txBody>
      </p:sp>
      <p:sp>
        <p:nvSpPr>
          <p:cNvPr id="4" name="Date Placeholder 3"/>
          <p:cNvSpPr>
            <a:spLocks noGrp="1"/>
          </p:cNvSpPr>
          <p:nvPr>
            <p:ph type="dt" sz="half" idx="10"/>
          </p:nvPr>
        </p:nvSpPr>
        <p:spPr/>
        <p:txBody>
          <a:bodyPr/>
          <a:lstStyle/>
          <a:p>
            <a:fld id="{704B98B7-A4B7-4D46-BFDD-509347C7613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53421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5" name="Date Placeholder 4"/>
          <p:cNvSpPr>
            <a:spLocks noGrp="1"/>
          </p:cNvSpPr>
          <p:nvPr>
            <p:ph type="dt" sz="half" idx="10"/>
          </p:nvPr>
        </p:nvSpPr>
        <p:spPr/>
        <p:txBody>
          <a:bodyPr/>
          <a:lstStyle/>
          <a:p>
            <a:fld id="{704B98B7-A4B7-4D46-BFDD-509347C7613D}"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341494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7" name="Date Placeholder 6"/>
          <p:cNvSpPr>
            <a:spLocks noGrp="1"/>
          </p:cNvSpPr>
          <p:nvPr>
            <p:ph type="dt" sz="half" idx="10"/>
          </p:nvPr>
        </p:nvSpPr>
        <p:spPr/>
        <p:txBody>
          <a:bodyPr/>
          <a:lstStyle/>
          <a:p>
            <a:fld id="{704B98B7-A4B7-4D46-BFDD-509347C7613D}" type="datetimeFigureOut">
              <a:rPr lang="en-US" smtClean="0"/>
              <a:t>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320462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Click to edit Master title style</a:t>
            </a:r>
            <a:endParaRPr lang="en-US"/>
          </a:p>
        </p:txBody>
      </p:sp>
      <p:sp>
        <p:nvSpPr>
          <p:cNvPr id="3" name="Date Placeholder 2"/>
          <p:cNvSpPr>
            <a:spLocks noGrp="1"/>
          </p:cNvSpPr>
          <p:nvPr>
            <p:ph type="dt" sz="half" idx="10"/>
          </p:nvPr>
        </p:nvSpPr>
        <p:spPr/>
        <p:txBody>
          <a:bodyPr/>
          <a:lstStyle/>
          <a:p>
            <a:fld id="{704B98B7-A4B7-4D46-BFDD-509347C7613D}" type="datetimeFigureOut">
              <a:rPr lang="en-US" smtClean="0"/>
              <a:t>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155342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B98B7-A4B7-4D46-BFDD-509347C7613D}" type="datetimeFigureOut">
              <a:rPr lang="en-US" smtClean="0"/>
              <a:t>2/18/15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245999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Date Placeholder 4"/>
          <p:cNvSpPr>
            <a:spLocks noGrp="1"/>
          </p:cNvSpPr>
          <p:nvPr>
            <p:ph type="dt" sz="half" idx="10"/>
          </p:nvPr>
        </p:nvSpPr>
        <p:spPr/>
        <p:txBody>
          <a:bodyPr/>
          <a:lstStyle/>
          <a:p>
            <a:fld id="{704B98B7-A4B7-4D46-BFDD-509347C7613D}"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280876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Click to edit Master text styles</a:t>
            </a:r>
          </a:p>
        </p:txBody>
      </p:sp>
      <p:sp>
        <p:nvSpPr>
          <p:cNvPr id="5" name="Date Placeholder 4"/>
          <p:cNvSpPr>
            <a:spLocks noGrp="1"/>
          </p:cNvSpPr>
          <p:nvPr>
            <p:ph type="dt" sz="half" idx="10"/>
          </p:nvPr>
        </p:nvSpPr>
        <p:spPr/>
        <p:txBody>
          <a:bodyPr/>
          <a:lstStyle/>
          <a:p>
            <a:fld id="{704B98B7-A4B7-4D46-BFDD-509347C7613D}"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3B839-93C5-2C44-A3B5-2F1D7F706D2F}" type="slidenum">
              <a:rPr lang="en-US" smtClean="0"/>
              <a:t>‹#›</a:t>
            </a:fld>
            <a:endParaRPr lang="en-US"/>
          </a:p>
        </p:txBody>
      </p:sp>
    </p:spTree>
    <p:extLst>
      <p:ext uri="{BB962C8B-B14F-4D97-AF65-F5344CB8AC3E}">
        <p14:creationId xmlns:p14="http://schemas.microsoft.com/office/powerpoint/2010/main" val="5499581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B98B7-A4B7-4D46-BFDD-509347C7613D}" type="datetimeFigureOut">
              <a:rPr lang="en-US" smtClean="0"/>
              <a:t>2/18/15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3B839-93C5-2C44-A3B5-2F1D7F706D2F}" type="slidenum">
              <a:rPr lang="en-US" smtClean="0"/>
              <a:t>‹#›</a:t>
            </a:fld>
            <a:endParaRPr lang="en-US"/>
          </a:p>
        </p:txBody>
      </p:sp>
    </p:spTree>
    <p:extLst>
      <p:ext uri="{BB962C8B-B14F-4D97-AF65-F5344CB8AC3E}">
        <p14:creationId xmlns:p14="http://schemas.microsoft.com/office/powerpoint/2010/main" val="90062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8663"/>
            <a:ext cx="7772400" cy="1564951"/>
          </a:xfrm>
        </p:spPr>
        <p:txBody>
          <a:bodyPr>
            <a:normAutofit fontScale="90000"/>
          </a:bodyPr>
          <a:lstStyle/>
          <a:p>
            <a:r>
              <a:rPr lang="ru-RU" dirty="0" smtClean="0"/>
              <a:t>О ценностях, затрагиваемых при регулировании параллельного импорта </a:t>
            </a:r>
            <a:endParaRPr lang="en-US" dirty="0"/>
          </a:p>
        </p:txBody>
      </p:sp>
      <p:sp>
        <p:nvSpPr>
          <p:cNvPr id="3" name="Subtitle 2"/>
          <p:cNvSpPr>
            <a:spLocks noGrp="1"/>
          </p:cNvSpPr>
          <p:nvPr>
            <p:ph type="subTitle" idx="1"/>
          </p:nvPr>
        </p:nvSpPr>
        <p:spPr>
          <a:xfrm>
            <a:off x="685800" y="4150521"/>
            <a:ext cx="7535437" cy="1882477"/>
          </a:xfrm>
        </p:spPr>
        <p:txBody>
          <a:bodyPr>
            <a:noAutofit/>
          </a:bodyPr>
          <a:lstStyle/>
          <a:p>
            <a:pPr algn="l"/>
            <a:r>
              <a:rPr lang="ru-RU" sz="2000" b="1" dirty="0" smtClean="0"/>
              <a:t>Алексей Иванов</a:t>
            </a:r>
            <a:endParaRPr lang="ru-RU" sz="2000" b="1" dirty="0"/>
          </a:p>
          <a:p>
            <a:pPr algn="l"/>
            <a:endParaRPr lang="en-US" sz="2000" b="1" dirty="0" smtClean="0"/>
          </a:p>
          <a:p>
            <a:pPr algn="l"/>
            <a:r>
              <a:rPr lang="ru-RU" sz="2000" b="1" dirty="0" smtClean="0"/>
              <a:t>Заведующий </a:t>
            </a:r>
            <a:r>
              <a:rPr lang="ru-RU" sz="2000" b="1" dirty="0"/>
              <a:t>Лабораторией права и развития, НИУ ВШЭ</a:t>
            </a:r>
          </a:p>
          <a:p>
            <a:pPr algn="l"/>
            <a:r>
              <a:rPr lang="ru-RU" sz="2000" b="1" dirty="0" smtClean="0"/>
              <a:t>Директор </a:t>
            </a:r>
            <a:r>
              <a:rPr lang="ru-RU" sz="2000" b="1" dirty="0"/>
              <a:t>Д</a:t>
            </a:r>
            <a:r>
              <a:rPr lang="ru-RU" sz="2000" b="1" dirty="0" smtClean="0"/>
              <a:t>епартамента правовой политики и общественного развития  </a:t>
            </a:r>
          </a:p>
          <a:p>
            <a:pPr algn="l"/>
            <a:endParaRPr lang="ru-RU" sz="2000" dirty="0"/>
          </a:p>
          <a:p>
            <a:pPr algn="l"/>
            <a:r>
              <a:rPr lang="en-US" sz="2000" dirty="0" smtClean="0"/>
              <a:t>18 </a:t>
            </a:r>
            <a:r>
              <a:rPr lang="ru-RU" sz="2000" dirty="0" smtClean="0"/>
              <a:t>февраля</a:t>
            </a:r>
            <a:r>
              <a:rPr lang="ru-RU" sz="2000" dirty="0" smtClean="0"/>
              <a:t> 2015 </a:t>
            </a:r>
            <a:r>
              <a:rPr lang="ru-RU" sz="2000" dirty="0" smtClean="0"/>
              <a:t>г.</a:t>
            </a:r>
            <a:endParaRPr lang="en-US" sz="2000" dirty="0"/>
          </a:p>
        </p:txBody>
      </p:sp>
      <p:pic>
        <p:nvPicPr>
          <p:cNvPr id="4" name="Picture 3" descr="Sk logj.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94" y="181140"/>
            <a:ext cx="2043431" cy="1458127"/>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275523" y="306177"/>
            <a:ext cx="1320483" cy="1168040"/>
          </a:xfrm>
          <a:prstGeom prst="rect">
            <a:avLst/>
          </a:prstGeom>
          <a:noFill/>
          <a:ln>
            <a:noFill/>
          </a:ln>
        </p:spPr>
      </p:pic>
    </p:spTree>
    <p:extLst>
      <p:ext uri="{BB962C8B-B14F-4D97-AF65-F5344CB8AC3E}">
        <p14:creationId xmlns:p14="http://schemas.microsoft.com/office/powerpoint/2010/main" val="32178309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7923441" cy="6124754"/>
          </a:xfrm>
          <a:prstGeom prst="rect">
            <a:avLst/>
          </a:prstGeom>
        </p:spPr>
        <p:txBody>
          <a:bodyPr wrap="square">
            <a:spAutoFit/>
          </a:bodyPr>
          <a:lstStyle/>
          <a:p>
            <a:r>
              <a:rPr lang="ru-RU" sz="2800" b="1" dirty="0" smtClean="0"/>
              <a:t>Основные правила ВТО (ГАТТ</a:t>
            </a:r>
            <a:r>
              <a:rPr lang="en-US" sz="2800" b="1" dirty="0" smtClean="0"/>
              <a:t> </a:t>
            </a:r>
            <a:r>
              <a:rPr lang="ru-RU" sz="2800" b="1" dirty="0" smtClean="0"/>
              <a:t>и ГАТС) требуют введения международного принципа исчерпания  </a:t>
            </a:r>
          </a:p>
          <a:p>
            <a:endParaRPr lang="ru-RU" sz="2800" b="1" dirty="0"/>
          </a:p>
          <a:p>
            <a:r>
              <a:rPr lang="en-US" sz="2000" i="1" dirty="0" smtClean="0"/>
              <a:t>Th</a:t>
            </a:r>
            <a:r>
              <a:rPr lang="en-US" sz="2000" i="1" dirty="0"/>
              <a:t>e</a:t>
            </a:r>
            <a:r>
              <a:rPr lang="en-US" sz="2000" i="1" dirty="0" smtClean="0"/>
              <a:t> </a:t>
            </a:r>
            <a:r>
              <a:rPr lang="en-US" sz="2000" i="1" dirty="0"/>
              <a:t>trade law perspective, which emphasizes the importance of free competition, encourages states to adopt a regime of international exhaustion, which makes market segmentation and price discrimination become more difficult, because parallel imports may flow from any country where an IPR-protected product is first put on the market. This approach is </a:t>
            </a:r>
            <a:r>
              <a:rPr lang="en-US" sz="2000" i="1" dirty="0" smtClean="0"/>
              <a:t>more </a:t>
            </a:r>
            <a:r>
              <a:rPr lang="en-US" sz="2000" i="1" dirty="0"/>
              <a:t>consistent with the free-trade paradigm underlying the General Agreement on Tariffs and Trade (GATT) (1994) and the General Agreement on Trade in Services (GATS) (1994) than a regime of national or regional exhaustion.</a:t>
            </a:r>
            <a:endParaRPr lang="ru-RU" sz="2000" i="1" dirty="0"/>
          </a:p>
          <a:p>
            <a:endParaRPr lang="en-US" sz="2000" dirty="0" smtClean="0"/>
          </a:p>
          <a:p>
            <a:r>
              <a:rPr lang="en-US" sz="2000" i="1" dirty="0"/>
              <a:t>The literature and our own analysis thus makes the Eurasian switch to international exhaustion look justifiable from the perspective of competition policy </a:t>
            </a:r>
            <a:endParaRPr lang="ru-RU" sz="2000" i="1" dirty="0"/>
          </a:p>
          <a:p>
            <a:endParaRPr lang="ru-RU" sz="2000" dirty="0" smtClean="0"/>
          </a:p>
        </p:txBody>
      </p:sp>
    </p:spTree>
    <p:extLst>
      <p:ext uri="{BB962C8B-B14F-4D97-AF65-F5344CB8AC3E}">
        <p14:creationId xmlns:p14="http://schemas.microsoft.com/office/powerpoint/2010/main" val="41408741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7923441" cy="6124754"/>
          </a:xfrm>
          <a:prstGeom prst="rect">
            <a:avLst/>
          </a:prstGeom>
        </p:spPr>
        <p:txBody>
          <a:bodyPr wrap="square">
            <a:spAutoFit/>
          </a:bodyPr>
          <a:lstStyle/>
          <a:p>
            <a:r>
              <a:rPr lang="ru-RU" sz="2800" b="1" dirty="0" smtClean="0"/>
              <a:t>Ст. 6 ТРИПС не исключает действия норм ГАТТ (Ст. </a:t>
            </a:r>
            <a:r>
              <a:rPr lang="en-US" sz="2800" b="1" dirty="0" smtClean="0"/>
              <a:t>XI (1),</a:t>
            </a:r>
            <a:r>
              <a:rPr lang="ru-RU" sz="2800" b="1" dirty="0" smtClean="0"/>
              <a:t> Ст.</a:t>
            </a:r>
            <a:r>
              <a:rPr lang="en-US" sz="2800" b="1" dirty="0" smtClean="0"/>
              <a:t> III:1 </a:t>
            </a:r>
            <a:r>
              <a:rPr lang="ru-RU" sz="2800" b="1" dirty="0" smtClean="0"/>
              <a:t>и</a:t>
            </a:r>
            <a:r>
              <a:rPr lang="en-US" sz="2800" b="1" dirty="0" smtClean="0"/>
              <a:t> 4</a:t>
            </a:r>
            <a:r>
              <a:rPr lang="ru-RU" sz="2800" b="1" dirty="0" smtClean="0"/>
              <a:t>), требующих введения международного режима исчерпания</a:t>
            </a:r>
          </a:p>
          <a:p>
            <a:endParaRPr lang="ru-RU" sz="2800" b="1" dirty="0"/>
          </a:p>
          <a:p>
            <a:r>
              <a:rPr lang="en-US" sz="2000" i="1" dirty="0"/>
              <a:t>In other words, it makes no sense to claim that Article 6 TRIPS preempts the application of GATT. </a:t>
            </a:r>
            <a:endParaRPr lang="ru-RU" sz="2000" i="1" dirty="0" smtClean="0"/>
          </a:p>
          <a:p>
            <a:endParaRPr lang="ru-RU" sz="2000" dirty="0" smtClean="0"/>
          </a:p>
          <a:p>
            <a:r>
              <a:rPr lang="en-US" sz="2000" i="1" dirty="0"/>
              <a:t>The exercise of the exclusive right provided by trademark law to oppose parallel imports </a:t>
            </a:r>
            <a:r>
              <a:rPr lang="en-US" sz="2000" i="1" dirty="0" smtClean="0"/>
              <a:t>&lt;…&gt; could </a:t>
            </a:r>
            <a:r>
              <a:rPr lang="en-US" sz="2000" i="1" dirty="0"/>
              <a:t>be said to constitute a measure equivalent to a quantitative restriction, as it reduces the volume of parallel imports </a:t>
            </a:r>
            <a:endParaRPr lang="ru-RU" sz="2000" i="1" dirty="0" smtClean="0"/>
          </a:p>
          <a:p>
            <a:endParaRPr lang="en-US" sz="2000" dirty="0" smtClean="0"/>
          </a:p>
          <a:p>
            <a:r>
              <a:rPr lang="en-US" sz="2000" i="1" dirty="0"/>
              <a:t>A prohibition of parallel imports by virtue of a regime of national, regional or differentiated international exhaustion of rights may also be inconsistent with the national treatment obligation contained in Article III:1 and 4 of </a:t>
            </a:r>
            <a:r>
              <a:rPr lang="en-US" sz="2000" i="1" dirty="0" smtClean="0"/>
              <a:t>GATT. &lt;…&gt; </a:t>
            </a:r>
            <a:r>
              <a:rPr lang="en-GB" sz="2000" i="1" dirty="0" smtClean="0"/>
              <a:t>The </a:t>
            </a:r>
            <a:r>
              <a:rPr lang="en-GB" sz="2000" i="1" dirty="0"/>
              <a:t>breadth of the obligation imposed by Article I(1) of the </a:t>
            </a:r>
            <a:r>
              <a:rPr lang="en-GB" sz="2000" i="1" dirty="0" smtClean="0"/>
              <a:t>GATT &lt;…&gt; </a:t>
            </a:r>
            <a:r>
              <a:rPr lang="en-GB" sz="2000" i="1" dirty="0"/>
              <a:t>reinforces the belief of the authors that regional and differentiated international exhaustion based on geographical criteria should be excluded. </a:t>
            </a:r>
            <a:endParaRPr lang="ru-RU" sz="2000" i="1" dirty="0" smtClean="0"/>
          </a:p>
        </p:txBody>
      </p:sp>
    </p:spTree>
    <p:extLst>
      <p:ext uri="{BB962C8B-B14F-4D97-AF65-F5344CB8AC3E}">
        <p14:creationId xmlns:p14="http://schemas.microsoft.com/office/powerpoint/2010/main" val="3758684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8421569" cy="6370975"/>
          </a:xfrm>
          <a:prstGeom prst="rect">
            <a:avLst/>
          </a:prstGeom>
        </p:spPr>
        <p:txBody>
          <a:bodyPr wrap="square">
            <a:spAutoFit/>
          </a:bodyPr>
          <a:lstStyle/>
          <a:p>
            <a:r>
              <a:rPr lang="ru-RU" sz="2800" b="1" dirty="0" smtClean="0"/>
              <a:t>Основаниями для существования отличных от международного режимов исчерпания являются изъятия, установленные в ГАТТ в ст. </a:t>
            </a:r>
            <a:r>
              <a:rPr lang="en-US" sz="2800" b="1" dirty="0" smtClean="0"/>
              <a:t>XX(d) </a:t>
            </a:r>
            <a:r>
              <a:rPr lang="ru-RU" sz="2800" b="1" dirty="0" smtClean="0"/>
              <a:t>и ст. </a:t>
            </a:r>
            <a:r>
              <a:rPr lang="en-US" sz="2800" b="1" dirty="0" smtClean="0"/>
              <a:t>XXIV</a:t>
            </a:r>
            <a:endParaRPr lang="ru-RU" sz="2800" b="1" dirty="0" smtClean="0"/>
          </a:p>
          <a:p>
            <a:endParaRPr lang="ru-RU" sz="2800" b="1" dirty="0" smtClean="0"/>
          </a:p>
          <a:p>
            <a:r>
              <a:rPr lang="ru-RU" sz="2400" b="1" dirty="0" smtClean="0"/>
              <a:t>При этом ст. </a:t>
            </a:r>
            <a:r>
              <a:rPr lang="en-US" sz="2400" b="1" dirty="0"/>
              <a:t>XX(d</a:t>
            </a:r>
            <a:r>
              <a:rPr lang="en-US" sz="2400" b="1" dirty="0" smtClean="0"/>
              <a:t>)</a:t>
            </a:r>
            <a:r>
              <a:rPr lang="ru-RU" sz="2400" b="1" dirty="0"/>
              <a:t> </a:t>
            </a:r>
            <a:r>
              <a:rPr lang="ru-RU" sz="2400" b="1" dirty="0" smtClean="0"/>
              <a:t>может применяться с ограничениями: </a:t>
            </a:r>
          </a:p>
          <a:p>
            <a:r>
              <a:rPr lang="en-US" sz="2000" i="1" dirty="0" smtClean="0"/>
              <a:t>…</a:t>
            </a:r>
            <a:r>
              <a:rPr lang="ru-RU" sz="2000" i="1" dirty="0" smtClean="0"/>
              <a:t> </a:t>
            </a:r>
            <a:r>
              <a:rPr lang="en-US" sz="2000" i="1" dirty="0" smtClean="0"/>
              <a:t>it </a:t>
            </a:r>
            <a:r>
              <a:rPr lang="en-US" sz="2000" i="1" dirty="0"/>
              <a:t>should however be recognized that the regime of international exhaustion seems more WTO-consistent than any other regime, and accordingly the choice of another regime, such as domestic, regional differentiated international exhaustion carries a certain risk of this not being justified under Article XX(d) GATT. </a:t>
            </a:r>
            <a:endParaRPr lang="ru-RU" sz="2000" i="1" dirty="0" smtClean="0"/>
          </a:p>
          <a:p>
            <a:endParaRPr lang="ru-RU" sz="2000" b="1" i="1" dirty="0" smtClean="0"/>
          </a:p>
          <a:p>
            <a:r>
              <a:rPr lang="ru-RU" sz="2400" b="1" dirty="0" smtClean="0"/>
              <a:t>А </a:t>
            </a:r>
            <a:r>
              <a:rPr lang="ru-RU" sz="2400" b="1" dirty="0"/>
              <a:t>ст. </a:t>
            </a:r>
            <a:r>
              <a:rPr lang="en-US" sz="2400" b="1" dirty="0" smtClean="0"/>
              <a:t>XXIV</a:t>
            </a:r>
            <a:r>
              <a:rPr lang="ru-RU" sz="2400" b="1" dirty="0" smtClean="0"/>
              <a:t> не может применяться к ЕЭС:  </a:t>
            </a:r>
            <a:endParaRPr lang="ru-RU" sz="2400" b="1" dirty="0"/>
          </a:p>
          <a:p>
            <a:r>
              <a:rPr lang="en-US" sz="2000" i="1" dirty="0" smtClean="0"/>
              <a:t>The </a:t>
            </a:r>
            <a:r>
              <a:rPr lang="en-US" sz="2000" i="1" dirty="0"/>
              <a:t>opposite conclusion would be reached if on the contrary there was transition from a regime of international exhaustion to that of regional exhaustion, in which case Article XXIV would not apply and the restriction of parallel imports originating from non-members of the regional economic union would be found incompatible with the GATT. </a:t>
            </a:r>
            <a:endParaRPr lang="ru-RU" sz="2000" i="1" dirty="0"/>
          </a:p>
          <a:p>
            <a:endParaRPr lang="ru-RU" sz="2800" i="1" dirty="0"/>
          </a:p>
        </p:txBody>
      </p:sp>
    </p:spTree>
    <p:extLst>
      <p:ext uri="{BB962C8B-B14F-4D97-AF65-F5344CB8AC3E}">
        <p14:creationId xmlns:p14="http://schemas.microsoft.com/office/powerpoint/2010/main" val="17417743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8167845" cy="6709530"/>
          </a:xfrm>
          <a:prstGeom prst="rect">
            <a:avLst/>
          </a:prstGeom>
        </p:spPr>
        <p:txBody>
          <a:bodyPr wrap="square">
            <a:spAutoFit/>
          </a:bodyPr>
          <a:lstStyle/>
          <a:p>
            <a:r>
              <a:rPr lang="ru-RU" sz="2800" b="1" dirty="0" smtClean="0"/>
              <a:t>Эффективная работа любого режима невозможна без полноценного механизма антимонопольного регулирования сферы оборота объектов интеллектуальной собственности</a:t>
            </a:r>
          </a:p>
          <a:p>
            <a:endParaRPr lang="ru-RU" sz="2800" b="1" dirty="0"/>
          </a:p>
          <a:p>
            <a:r>
              <a:rPr lang="en-US" i="1" dirty="0" smtClean="0"/>
              <a:t>Possible </a:t>
            </a:r>
            <a:r>
              <a:rPr lang="en-US" i="1" dirty="0"/>
              <a:t>private restrictions that may be imposed by the trade-mark proprietors or by the trade-marked proprietor’s official distributors, such as prohibitions to export agreements, collective boycotts, collusive pricing practices or unilateral price or non-price related practices affecting parallel imports may be subject to the competition law </a:t>
            </a:r>
            <a:r>
              <a:rPr lang="en-US" i="1" dirty="0" smtClean="0"/>
              <a:t>rules. </a:t>
            </a:r>
            <a:r>
              <a:rPr lang="en-US" i="1" dirty="0"/>
              <a:t>It is particularly important to give reflection on the possible use of competition law provisions in order to guarantee that the move to a system of pure international exhaustion will not be jeopardized by commercial strategies adopted by the trade-mark proprietors. These may take different forms that may go from an export ban to temporary price reductions or rebates to authorized agents, thus leading to price discrimination or promotional allowance and support to the advertising campaigns of authorized distributors, extended warranties and interest free terms offered only to the authorized distributors etc. The competition law dimension of the issue should not be </a:t>
            </a:r>
            <a:r>
              <a:rPr lang="en-US" i="1" dirty="0" smtClean="0"/>
              <a:t>overlooked</a:t>
            </a:r>
            <a:endParaRPr lang="ru-RU" b="1" i="1" dirty="0" smtClean="0"/>
          </a:p>
          <a:p>
            <a:endParaRPr lang="en-US" sz="2800" b="1" dirty="0" smtClean="0"/>
          </a:p>
          <a:p>
            <a:endParaRPr lang="ru-RU" sz="2800" i="1" dirty="0"/>
          </a:p>
        </p:txBody>
      </p:sp>
    </p:spTree>
    <p:extLst>
      <p:ext uri="{BB962C8B-B14F-4D97-AF65-F5344CB8AC3E}">
        <p14:creationId xmlns:p14="http://schemas.microsoft.com/office/powerpoint/2010/main" val="24441457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733" y="2360768"/>
            <a:ext cx="7941734" cy="1754327"/>
          </a:xfrm>
          <a:prstGeom prst="rect">
            <a:avLst/>
          </a:prstGeom>
        </p:spPr>
        <p:txBody>
          <a:bodyPr wrap="square">
            <a:spAutoFit/>
          </a:bodyPr>
          <a:lstStyle/>
          <a:p>
            <a:r>
              <a:rPr lang="ru-RU" sz="3600" b="1" dirty="0"/>
              <a:t>Н</a:t>
            </a:r>
            <a:r>
              <a:rPr lang="ru-RU" sz="3600" b="1" dirty="0" smtClean="0"/>
              <a:t>еобходимо в целях защиты здоровья, прав и законных интересов других лиц </a:t>
            </a:r>
            <a:endParaRPr lang="ru-RU" sz="3600" dirty="0"/>
          </a:p>
        </p:txBody>
      </p:sp>
      <p:sp>
        <p:nvSpPr>
          <p:cNvPr id="3" name="TextBox 2"/>
          <p:cNvSpPr txBox="1"/>
          <p:nvPr/>
        </p:nvSpPr>
        <p:spPr>
          <a:xfrm>
            <a:off x="575733" y="1270000"/>
            <a:ext cx="8465328" cy="646331"/>
          </a:xfrm>
          <a:prstGeom prst="rect">
            <a:avLst/>
          </a:prstGeom>
          <a:noFill/>
        </p:spPr>
        <p:txBody>
          <a:bodyPr wrap="none" rtlCol="0">
            <a:spAutoFit/>
          </a:bodyPr>
          <a:lstStyle/>
          <a:p>
            <a:r>
              <a:rPr lang="ru-RU" sz="3600" b="1" dirty="0" smtClean="0">
                <a:solidFill>
                  <a:srgbClr val="000090"/>
                </a:solidFill>
              </a:rPr>
              <a:t>Второй аргумент Конституционного Суда  </a:t>
            </a:r>
            <a:endParaRPr lang="ru-RU" sz="3600" b="1" dirty="0">
              <a:solidFill>
                <a:srgbClr val="000090"/>
              </a:solidFill>
            </a:endParaRPr>
          </a:p>
        </p:txBody>
      </p:sp>
    </p:spTree>
    <p:extLst>
      <p:ext uri="{BB962C8B-B14F-4D97-AF65-F5344CB8AC3E}">
        <p14:creationId xmlns:p14="http://schemas.microsoft.com/office/powerpoint/2010/main" val="4144313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997" y="520264"/>
            <a:ext cx="8174527" cy="584776"/>
          </a:xfrm>
          <a:prstGeom prst="rect">
            <a:avLst/>
          </a:prstGeom>
        </p:spPr>
        <p:txBody>
          <a:bodyPr wrap="square">
            <a:spAutoFit/>
          </a:bodyPr>
          <a:lstStyle/>
          <a:p>
            <a:pPr algn="ctr"/>
            <a:r>
              <a:rPr lang="ru-RU" sz="3200" dirty="0" smtClean="0"/>
              <a:t>Запрещение использования товарного знака</a:t>
            </a:r>
          </a:p>
        </p:txBody>
      </p:sp>
      <p:sp>
        <p:nvSpPr>
          <p:cNvPr id="9" name="Rectangle 8"/>
          <p:cNvSpPr/>
          <p:nvPr/>
        </p:nvSpPr>
        <p:spPr>
          <a:xfrm>
            <a:off x="482996" y="1409980"/>
            <a:ext cx="8174528" cy="1384995"/>
          </a:xfrm>
          <a:prstGeom prst="rect">
            <a:avLst/>
          </a:prstGeom>
        </p:spPr>
        <p:txBody>
          <a:bodyPr wrap="square">
            <a:spAutoFit/>
          </a:bodyPr>
          <a:lstStyle/>
          <a:p>
            <a:r>
              <a:rPr lang="ru-RU" sz="2800" dirty="0" smtClean="0"/>
              <a:t>Направлено </a:t>
            </a:r>
            <a:r>
              <a:rPr lang="ru-RU" sz="2800" dirty="0"/>
              <a:t>на </a:t>
            </a:r>
            <a:r>
              <a:rPr lang="ru-RU" sz="2800" b="1" dirty="0"/>
              <a:t>реализацию статьи 44 (часть 1) </a:t>
            </a:r>
            <a:r>
              <a:rPr lang="ru-RU" sz="2800" dirty="0"/>
              <a:t>Конституции Российской </a:t>
            </a:r>
            <a:r>
              <a:rPr lang="ru-RU" sz="2800" dirty="0" smtClean="0"/>
              <a:t>Федерации </a:t>
            </a:r>
          </a:p>
          <a:p>
            <a:endParaRPr lang="ru-RU" sz="2800" dirty="0" smtClean="0"/>
          </a:p>
        </p:txBody>
      </p:sp>
      <p:sp>
        <p:nvSpPr>
          <p:cNvPr id="13" name="TextBox 12"/>
          <p:cNvSpPr txBox="1"/>
          <p:nvPr/>
        </p:nvSpPr>
        <p:spPr>
          <a:xfrm>
            <a:off x="482997" y="5710639"/>
            <a:ext cx="8053256" cy="646331"/>
          </a:xfrm>
          <a:prstGeom prst="rect">
            <a:avLst/>
          </a:prstGeom>
          <a:noFill/>
        </p:spPr>
        <p:txBody>
          <a:bodyPr wrap="none" rtlCol="0">
            <a:spAutoFit/>
          </a:bodyPr>
          <a:lstStyle/>
          <a:p>
            <a:r>
              <a:rPr lang="ru-RU" dirty="0" smtClean="0"/>
              <a:t>См. Определения КС РФ от 22.04.2004 № 171-О и от 20 декабря 2001 г. </a:t>
            </a:r>
            <a:r>
              <a:rPr lang="ru-RU" dirty="0"/>
              <a:t>№</a:t>
            </a:r>
            <a:r>
              <a:rPr lang="ru-RU" dirty="0" smtClean="0"/>
              <a:t> 287-О </a:t>
            </a:r>
          </a:p>
          <a:p>
            <a:endParaRPr lang="en-US" dirty="0"/>
          </a:p>
        </p:txBody>
      </p:sp>
      <p:sp>
        <p:nvSpPr>
          <p:cNvPr id="14" name="Rectangle 13"/>
          <p:cNvSpPr/>
          <p:nvPr/>
        </p:nvSpPr>
        <p:spPr>
          <a:xfrm>
            <a:off x="482996" y="2646356"/>
            <a:ext cx="8174527" cy="2246769"/>
          </a:xfrm>
          <a:prstGeom prst="rect">
            <a:avLst/>
          </a:prstGeom>
        </p:spPr>
        <p:txBody>
          <a:bodyPr wrap="square">
            <a:spAutoFit/>
          </a:bodyPr>
          <a:lstStyle/>
          <a:p>
            <a:r>
              <a:rPr lang="ru-RU" sz="2800" dirty="0" smtClean="0">
                <a:solidFill>
                  <a:srgbClr val="000090"/>
                </a:solidFill>
              </a:rPr>
              <a:t>Ограничивает права хозяйствующих субъектов, закрепленные в статье 34 Конституции Российской Федерации в той мере, в какой согласно ее статье 55 (часть 3) это </a:t>
            </a:r>
            <a:r>
              <a:rPr lang="ru-RU" sz="2800" b="1" dirty="0" smtClean="0">
                <a:solidFill>
                  <a:srgbClr val="000090"/>
                </a:solidFill>
              </a:rPr>
              <a:t>необходимо в целях защиты здоровья, прав и законных интересов других лиц </a:t>
            </a:r>
            <a:endParaRPr lang="en-US" sz="2800" b="1" dirty="0">
              <a:solidFill>
                <a:srgbClr val="000090"/>
              </a:solidFill>
            </a:endParaRPr>
          </a:p>
        </p:txBody>
      </p:sp>
    </p:spTree>
    <p:extLst>
      <p:ext uri="{BB962C8B-B14F-4D97-AF65-F5344CB8AC3E}">
        <p14:creationId xmlns:p14="http://schemas.microsoft.com/office/powerpoint/2010/main" val="507338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302" y="466036"/>
            <a:ext cx="8296308" cy="5970866"/>
          </a:xfrm>
          <a:prstGeom prst="rect">
            <a:avLst/>
          </a:prstGeom>
          <a:noFill/>
        </p:spPr>
        <p:txBody>
          <a:bodyPr wrap="square" rtlCol="0">
            <a:spAutoFit/>
          </a:bodyPr>
          <a:lstStyle/>
          <a:p>
            <a:pPr algn="ctr"/>
            <a:r>
              <a:rPr lang="ru-RU" sz="2800" dirty="0" smtClean="0"/>
              <a:t>Конституция Российской Федерации</a:t>
            </a:r>
          </a:p>
          <a:p>
            <a:pPr algn="ctr"/>
            <a:endParaRPr lang="ru-RU" sz="2800" dirty="0" smtClean="0"/>
          </a:p>
          <a:p>
            <a:pPr algn="ctr"/>
            <a:r>
              <a:rPr lang="ru-RU" sz="2800" dirty="0" smtClean="0"/>
              <a:t>Статья 44</a:t>
            </a:r>
            <a:endParaRPr lang="ru-RU" sz="2800" dirty="0"/>
          </a:p>
          <a:p>
            <a:r>
              <a:rPr lang="ru-RU" sz="2800" dirty="0" smtClean="0"/>
              <a:t>1. </a:t>
            </a:r>
            <a:r>
              <a:rPr lang="ru-RU" sz="2800" b="1" dirty="0" smtClean="0"/>
              <a:t>Каждому </a:t>
            </a:r>
            <a:r>
              <a:rPr lang="ru-RU" sz="2800" b="1" dirty="0"/>
              <a:t>гарантируется свобода </a:t>
            </a:r>
            <a:r>
              <a:rPr lang="ru-RU" sz="2800" dirty="0"/>
              <a:t>литературного, художественного, научного, технического и других видов творчества, преподавания. </a:t>
            </a:r>
            <a:r>
              <a:rPr lang="ru-RU" sz="2800" b="1" dirty="0"/>
              <a:t>Интеллектуальная собственность охраняется законом.</a:t>
            </a:r>
          </a:p>
          <a:p>
            <a:r>
              <a:rPr lang="ru-RU" sz="2800" dirty="0" smtClean="0"/>
              <a:t>2. Каждый имеет право на участие в культурной жизни и пользование учреждениями культуры, на доступ к культурным ценностям.</a:t>
            </a:r>
          </a:p>
          <a:p>
            <a:r>
              <a:rPr lang="ru-RU" sz="2800" dirty="0" smtClean="0"/>
              <a:t>3. Каждый обязан заботиться о сохранении исторического и культурного наследия, беречь памятники истории и культуры.</a:t>
            </a:r>
          </a:p>
          <a:p>
            <a:endParaRPr lang="en-US" dirty="0"/>
          </a:p>
        </p:txBody>
      </p:sp>
    </p:spTree>
    <p:extLst>
      <p:ext uri="{BB962C8B-B14F-4D97-AF65-F5344CB8AC3E}">
        <p14:creationId xmlns:p14="http://schemas.microsoft.com/office/powerpoint/2010/main" val="41918563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korotetskaya\Desktop\Рисунок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3000"/>
                    </a14:imgEffect>
                  </a14:imgLayer>
                </a14:imgProps>
              </a:ext>
              <a:ext uri="{28A0092B-C50C-407E-A947-70E740481C1C}">
                <a14:useLocalDpi xmlns:a14="http://schemas.microsoft.com/office/drawing/2010/main" val="0"/>
              </a:ext>
            </a:extLst>
          </a:blip>
          <a:srcRect l="4460" t="-9190" r="17575" b="6283"/>
          <a:stretch/>
        </p:blipFill>
        <p:spPr bwMode="auto">
          <a:xfrm>
            <a:off x="0" y="-796974"/>
            <a:ext cx="9171136" cy="8216900"/>
          </a:xfrm>
          <a:prstGeom prst="rect">
            <a:avLst/>
          </a:prstGeom>
          <a:noFill/>
          <a:ln cmpd="dbl">
            <a:noFill/>
            <a:prstDash val="solid"/>
          </a:ln>
        </p:spPr>
      </p:pic>
      <p:sp>
        <p:nvSpPr>
          <p:cNvPr id="2" name="Заголовок 1"/>
          <p:cNvSpPr>
            <a:spLocks noGrp="1"/>
          </p:cNvSpPr>
          <p:nvPr>
            <p:ph type="ctrTitle"/>
          </p:nvPr>
        </p:nvSpPr>
        <p:spPr>
          <a:xfrm>
            <a:off x="-29444" y="260648"/>
            <a:ext cx="9130358" cy="1196752"/>
          </a:xfr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ru-RU" sz="3600" dirty="0">
                <a:solidFill>
                  <a:schemeClr val="bg1"/>
                </a:solidFill>
                <a:latin typeface="+mj-lt"/>
                <a:cs typeface="Futura"/>
              </a:rPr>
              <a:t>Ц</a:t>
            </a:r>
            <a:r>
              <a:rPr lang="ru-RU" sz="3600" dirty="0" smtClean="0">
                <a:solidFill>
                  <a:schemeClr val="bg1"/>
                </a:solidFill>
                <a:latin typeface="+mj-lt"/>
                <a:cs typeface="Futura"/>
              </a:rPr>
              <a:t>ель </a:t>
            </a:r>
            <a:r>
              <a:rPr lang="ru-RU" sz="3600" dirty="0">
                <a:solidFill>
                  <a:schemeClr val="bg1"/>
                </a:solidFill>
                <a:latin typeface="+mj-lt"/>
                <a:cs typeface="Futura"/>
              </a:rPr>
              <a:t>института ИС – экономическая эффективность… </a:t>
            </a:r>
          </a:p>
        </p:txBody>
      </p:sp>
      <p:sp>
        <p:nvSpPr>
          <p:cNvPr id="8" name="Rectangle 7"/>
          <p:cNvSpPr/>
          <p:nvPr/>
        </p:nvSpPr>
        <p:spPr>
          <a:xfrm>
            <a:off x="107504" y="3356992"/>
            <a:ext cx="4585568" cy="2592288"/>
          </a:xfrm>
          <a:prstGeom prst="rect">
            <a:avLst/>
          </a:prstGeom>
          <a:no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a:p>
            <a:pPr algn="ctr"/>
            <a:r>
              <a:rPr lang="ru-RU" b="1" i="1" dirty="0"/>
              <a:t>«Основной причиной возникновения института интеллектуальной собственности была потребность в пуске результатов интеллектуальной деятельности в экономический оборот».</a:t>
            </a:r>
          </a:p>
          <a:p>
            <a:pPr algn="r"/>
            <a:endParaRPr lang="ru-RU" b="1" dirty="0" smtClean="0"/>
          </a:p>
          <a:p>
            <a:pPr algn="r"/>
            <a:r>
              <a:rPr lang="ru-RU" b="1" dirty="0" smtClean="0"/>
              <a:t>Виктор </a:t>
            </a:r>
            <a:r>
              <a:rPr lang="ru-RU" b="1" dirty="0"/>
              <a:t>Дозорцев,</a:t>
            </a:r>
          </a:p>
          <a:p>
            <a:pPr algn="r"/>
            <a:r>
              <a:rPr lang="ru-RU" b="1" dirty="0" smtClean="0"/>
              <a:t>российский </a:t>
            </a:r>
            <a:r>
              <a:rPr lang="ru-RU" b="1" dirty="0"/>
              <a:t>юрист-теоретик</a:t>
            </a:r>
            <a:r>
              <a:rPr lang="ru-RU" b="1" dirty="0" smtClean="0"/>
              <a:t>,</a:t>
            </a:r>
          </a:p>
          <a:p>
            <a:pPr algn="r"/>
            <a:r>
              <a:rPr lang="ru-RU" b="1" dirty="0" smtClean="0"/>
              <a:t> </a:t>
            </a:r>
            <a:r>
              <a:rPr lang="ru-RU" b="1" dirty="0"/>
              <a:t>профессор, д.ю.н.</a:t>
            </a:r>
          </a:p>
          <a:p>
            <a:pPr algn="ctr"/>
            <a:endParaRPr lang="en-US" b="1" dirty="0"/>
          </a:p>
        </p:txBody>
      </p:sp>
      <p:sp>
        <p:nvSpPr>
          <p:cNvPr id="9" name="Rectangle 8"/>
          <p:cNvSpPr/>
          <p:nvPr/>
        </p:nvSpPr>
        <p:spPr>
          <a:xfrm>
            <a:off x="4538400" y="1700808"/>
            <a:ext cx="4572000" cy="2304256"/>
          </a:xfrm>
          <a:prstGeom prst="rect">
            <a:avLst/>
          </a:prstGeom>
          <a:no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t>«Защита интеллектуальной собственности — это исключительно вопрос максимизации общественного благосостояния».</a:t>
            </a:r>
          </a:p>
          <a:p>
            <a:pPr algn="ctr"/>
            <a:endParaRPr lang="ru-RU" b="1" dirty="0"/>
          </a:p>
          <a:p>
            <a:pPr algn="r"/>
            <a:r>
              <a:rPr lang="ru-RU" b="1" dirty="0"/>
              <a:t>Юрген Баседов, </a:t>
            </a:r>
          </a:p>
          <a:p>
            <a:pPr lvl="1" algn="r"/>
            <a:r>
              <a:rPr lang="ru-RU" b="1" dirty="0"/>
              <a:t>Директор Института Макса  Планка (Германия</a:t>
            </a:r>
            <a:r>
              <a:rPr lang="ru-RU" dirty="0"/>
              <a:t>)</a:t>
            </a:r>
          </a:p>
        </p:txBody>
      </p:sp>
    </p:spTree>
    <p:extLst>
      <p:ext uri="{BB962C8B-B14F-4D97-AF65-F5344CB8AC3E}">
        <p14:creationId xmlns:p14="http://schemas.microsoft.com/office/powerpoint/2010/main" val="7940585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4345" y="594638"/>
            <a:ext cx="8331265" cy="5693867"/>
          </a:xfrm>
          <a:prstGeom prst="rect">
            <a:avLst/>
          </a:prstGeom>
        </p:spPr>
        <p:txBody>
          <a:bodyPr wrap="square">
            <a:spAutoFit/>
          </a:bodyPr>
          <a:lstStyle/>
          <a:p>
            <a:r>
              <a:rPr lang="ru-RU" sz="2800" dirty="0" smtClean="0"/>
              <a:t>«</a:t>
            </a:r>
            <a:r>
              <a:rPr lang="ru-RU" sz="2800" i="1" dirty="0" smtClean="0"/>
              <a:t>В </a:t>
            </a:r>
            <a:r>
              <a:rPr lang="ru-RU" sz="2800" i="1" dirty="0"/>
              <a:t>отличие от объектов иных видов интеллектуальной собственности, рыночная стоимость которых во многом предопределена их самостоятельной ценностью как результатов интеллектуальной творческой </a:t>
            </a:r>
            <a:r>
              <a:rPr lang="ru-RU" sz="2800" i="1" dirty="0" smtClean="0"/>
              <a:t>деятельности, </a:t>
            </a:r>
            <a:r>
              <a:rPr lang="ru-RU" sz="2800" i="1" dirty="0"/>
              <a:t>рыночная </a:t>
            </a:r>
            <a:r>
              <a:rPr lang="ru-RU" sz="2800" b="1" i="1" dirty="0"/>
              <a:t>стоимость приравненного к ним по предоставляемой защите товарного знака как средства индивидуализации продукции зависит в первую очередь от признания этой продукции </a:t>
            </a:r>
            <a:r>
              <a:rPr lang="ru-RU" sz="2800" b="1" i="1" dirty="0" smtClean="0"/>
              <a:t>потребителе</a:t>
            </a:r>
            <a:r>
              <a:rPr lang="ru-RU" sz="2800" b="1" dirty="0" smtClean="0"/>
              <a:t>м</a:t>
            </a:r>
            <a:r>
              <a:rPr lang="ru-RU" sz="2800" dirty="0" smtClean="0"/>
              <a:t>».</a:t>
            </a:r>
            <a:endParaRPr lang="en-US" sz="2800" dirty="0" smtClean="0"/>
          </a:p>
          <a:p>
            <a:endParaRPr lang="en-US" sz="2800" dirty="0"/>
          </a:p>
          <a:p>
            <a:r>
              <a:rPr lang="ru-RU" sz="2800" dirty="0" smtClean="0"/>
              <a:t>Определение </a:t>
            </a:r>
            <a:r>
              <a:rPr lang="ru-RU" sz="2800" dirty="0"/>
              <a:t>Конституционного Суда Российской Федерации от 20 декабря 2001 г. </a:t>
            </a:r>
            <a:r>
              <a:rPr lang="ru-RU" sz="2800" dirty="0" err="1"/>
              <a:t>N</a:t>
            </a:r>
            <a:r>
              <a:rPr lang="ru-RU" sz="2800" dirty="0"/>
              <a:t> 287-</a:t>
            </a:r>
            <a:r>
              <a:rPr lang="ru-RU" sz="2800" dirty="0" smtClean="0"/>
              <a:t>О</a:t>
            </a:r>
            <a:endParaRPr lang="en-US" sz="2800" dirty="0"/>
          </a:p>
        </p:txBody>
      </p:sp>
    </p:spTree>
    <p:extLst>
      <p:ext uri="{BB962C8B-B14F-4D97-AF65-F5344CB8AC3E}">
        <p14:creationId xmlns:p14="http://schemas.microsoft.com/office/powerpoint/2010/main" val="29109087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910" y="572641"/>
            <a:ext cx="8226396" cy="954107"/>
          </a:xfrm>
          <a:prstGeom prst="rect">
            <a:avLst/>
          </a:prstGeom>
          <a:noFill/>
        </p:spPr>
        <p:txBody>
          <a:bodyPr wrap="square" rtlCol="0">
            <a:spAutoFit/>
          </a:bodyPr>
          <a:lstStyle/>
          <a:p>
            <a:pPr algn="ctr"/>
            <a:r>
              <a:rPr lang="ru-RU" sz="2800" dirty="0" smtClean="0"/>
              <a:t>Конституционные </a:t>
            </a:r>
            <a:r>
              <a:rPr lang="ru-RU" sz="2800" dirty="0"/>
              <a:t>ц</a:t>
            </a:r>
            <a:r>
              <a:rPr lang="ru-RU" sz="2800" dirty="0" smtClean="0"/>
              <a:t>енности «за» </a:t>
            </a:r>
          </a:p>
          <a:p>
            <a:pPr algn="ctr"/>
            <a:r>
              <a:rPr lang="ru-RU" sz="2800" dirty="0" smtClean="0"/>
              <a:t>разрешение параллельного импорта</a:t>
            </a:r>
            <a:endParaRPr lang="en-US" sz="2800" dirty="0"/>
          </a:p>
        </p:txBody>
      </p:sp>
      <p:sp>
        <p:nvSpPr>
          <p:cNvPr id="4" name="TextBox 3"/>
          <p:cNvSpPr txBox="1"/>
          <p:nvPr/>
        </p:nvSpPr>
        <p:spPr>
          <a:xfrm>
            <a:off x="605910" y="1739478"/>
            <a:ext cx="8226395" cy="1200329"/>
          </a:xfrm>
          <a:prstGeom prst="rect">
            <a:avLst/>
          </a:prstGeom>
          <a:noFill/>
        </p:spPr>
        <p:txBody>
          <a:bodyPr wrap="square" rtlCol="0">
            <a:spAutoFit/>
          </a:bodyPr>
          <a:lstStyle/>
          <a:p>
            <a:r>
              <a:rPr lang="ru-RU" dirty="0" smtClean="0"/>
              <a:t>Каждый </a:t>
            </a:r>
            <a:r>
              <a:rPr lang="ru-RU" dirty="0"/>
              <a:t>имеет право на свободное использование своих способностей и имущества для предпринимательской и иной не запрещенной законом экономической деятельности</a:t>
            </a:r>
            <a:r>
              <a:rPr lang="ru-RU" dirty="0" smtClean="0"/>
              <a:t>. </a:t>
            </a:r>
          </a:p>
          <a:p>
            <a:r>
              <a:rPr lang="ru-RU" dirty="0" smtClean="0"/>
              <a:t>Статья 34 (часть 1) Конституции России </a:t>
            </a:r>
            <a:endParaRPr lang="ru-RU" dirty="0"/>
          </a:p>
        </p:txBody>
      </p:sp>
      <p:sp>
        <p:nvSpPr>
          <p:cNvPr id="5" name="TextBox 4"/>
          <p:cNvSpPr txBox="1"/>
          <p:nvPr/>
        </p:nvSpPr>
        <p:spPr>
          <a:xfrm>
            <a:off x="605909" y="2997624"/>
            <a:ext cx="8226396" cy="646331"/>
          </a:xfrm>
          <a:prstGeom prst="rect">
            <a:avLst/>
          </a:prstGeom>
          <a:noFill/>
        </p:spPr>
        <p:txBody>
          <a:bodyPr wrap="square" rtlCol="0">
            <a:spAutoFit/>
          </a:bodyPr>
          <a:lstStyle/>
          <a:p>
            <a:r>
              <a:rPr lang="ru-RU" dirty="0" smtClean="0">
                <a:solidFill>
                  <a:srgbClr val="000090"/>
                </a:solidFill>
              </a:rPr>
              <a:t>Каждый </a:t>
            </a:r>
            <a:r>
              <a:rPr lang="ru-RU" dirty="0">
                <a:solidFill>
                  <a:srgbClr val="000090"/>
                </a:solidFill>
              </a:rPr>
              <a:t>имеет право на охрану здоровья и медицинскую помощь</a:t>
            </a:r>
            <a:r>
              <a:rPr lang="ru-RU" dirty="0" smtClean="0">
                <a:solidFill>
                  <a:srgbClr val="000090"/>
                </a:solidFill>
              </a:rPr>
              <a:t>. </a:t>
            </a:r>
          </a:p>
          <a:p>
            <a:r>
              <a:rPr lang="ru-RU" dirty="0" smtClean="0">
                <a:solidFill>
                  <a:srgbClr val="000090"/>
                </a:solidFill>
              </a:rPr>
              <a:t>Статья 41 (часть 1) Конституции России </a:t>
            </a:r>
            <a:endParaRPr lang="ru-RU" dirty="0">
              <a:solidFill>
                <a:srgbClr val="000090"/>
              </a:solidFill>
            </a:endParaRPr>
          </a:p>
        </p:txBody>
      </p:sp>
      <p:sp>
        <p:nvSpPr>
          <p:cNvPr id="6" name="TextBox 5"/>
          <p:cNvSpPr txBox="1"/>
          <p:nvPr/>
        </p:nvSpPr>
        <p:spPr>
          <a:xfrm>
            <a:off x="605910" y="3651796"/>
            <a:ext cx="8226396" cy="646331"/>
          </a:xfrm>
          <a:prstGeom prst="rect">
            <a:avLst/>
          </a:prstGeom>
          <a:noFill/>
        </p:spPr>
        <p:txBody>
          <a:bodyPr wrap="square" rtlCol="0">
            <a:spAutoFit/>
          </a:bodyPr>
          <a:lstStyle/>
          <a:p>
            <a:r>
              <a:rPr lang="ru-RU" dirty="0" smtClean="0"/>
              <a:t>Каждый </a:t>
            </a:r>
            <a:r>
              <a:rPr lang="ru-RU" dirty="0"/>
              <a:t>имеет право на </a:t>
            </a:r>
            <a:r>
              <a:rPr lang="ru-RU" dirty="0" smtClean="0"/>
              <a:t>образование. </a:t>
            </a:r>
          </a:p>
          <a:p>
            <a:r>
              <a:rPr lang="ru-RU" dirty="0" smtClean="0"/>
              <a:t>Статья 43 (часть 1) Конституции России </a:t>
            </a:r>
            <a:endParaRPr lang="ru-RU" dirty="0"/>
          </a:p>
        </p:txBody>
      </p:sp>
      <p:sp>
        <p:nvSpPr>
          <p:cNvPr id="7" name="Rectangle 6"/>
          <p:cNvSpPr/>
          <p:nvPr/>
        </p:nvSpPr>
        <p:spPr>
          <a:xfrm>
            <a:off x="605910" y="4298127"/>
            <a:ext cx="8226396" cy="923330"/>
          </a:xfrm>
          <a:prstGeom prst="rect">
            <a:avLst/>
          </a:prstGeom>
        </p:spPr>
        <p:txBody>
          <a:bodyPr wrap="square">
            <a:spAutoFit/>
          </a:bodyPr>
          <a:lstStyle/>
          <a:p>
            <a:r>
              <a:rPr lang="ru-RU" dirty="0">
                <a:solidFill>
                  <a:srgbClr val="000090"/>
                </a:solidFill>
              </a:rPr>
              <a:t>Каждому гарантируется свобода литературного, художественного, научного, технического и других видов творчества, преподавания</a:t>
            </a:r>
            <a:r>
              <a:rPr lang="ru-RU" dirty="0" smtClean="0">
                <a:solidFill>
                  <a:srgbClr val="000090"/>
                </a:solidFill>
              </a:rPr>
              <a:t>. </a:t>
            </a:r>
          </a:p>
          <a:p>
            <a:r>
              <a:rPr lang="ru-RU" dirty="0" smtClean="0">
                <a:solidFill>
                  <a:srgbClr val="000090"/>
                </a:solidFill>
              </a:rPr>
              <a:t>Статья 44 (часть 1) Конституции России</a:t>
            </a:r>
            <a:endParaRPr lang="ru-RU" dirty="0">
              <a:solidFill>
                <a:srgbClr val="000090"/>
              </a:solidFill>
            </a:endParaRPr>
          </a:p>
        </p:txBody>
      </p:sp>
      <p:sp>
        <p:nvSpPr>
          <p:cNvPr id="9" name="Rectangle 8"/>
          <p:cNvSpPr/>
          <p:nvPr/>
        </p:nvSpPr>
        <p:spPr>
          <a:xfrm>
            <a:off x="605910" y="5221457"/>
            <a:ext cx="8226396" cy="923330"/>
          </a:xfrm>
          <a:prstGeom prst="rect">
            <a:avLst/>
          </a:prstGeom>
        </p:spPr>
        <p:txBody>
          <a:bodyPr wrap="square">
            <a:spAutoFit/>
          </a:bodyPr>
          <a:lstStyle/>
          <a:p>
            <a:r>
              <a:rPr lang="ru-RU" dirty="0"/>
              <a:t>Не допускается экономическая деятельность, направленная на монополизацию и недобросовестную конкуренцию</a:t>
            </a:r>
            <a:r>
              <a:rPr lang="ru-RU" dirty="0" smtClean="0"/>
              <a:t>. </a:t>
            </a:r>
          </a:p>
          <a:p>
            <a:r>
              <a:rPr lang="ru-RU" dirty="0" smtClean="0"/>
              <a:t>Статья 34 (часть 2) Конституции России </a:t>
            </a:r>
            <a:endParaRPr lang="ru-RU" dirty="0"/>
          </a:p>
        </p:txBody>
      </p:sp>
    </p:spTree>
    <p:extLst>
      <p:ext uri="{BB962C8B-B14F-4D97-AF65-F5344CB8AC3E}">
        <p14:creationId xmlns:p14="http://schemas.microsoft.com/office/powerpoint/2010/main" val="852357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126" y="2624414"/>
            <a:ext cx="8198223" cy="4247317"/>
          </a:xfrm>
          <a:prstGeom prst="rect">
            <a:avLst/>
          </a:prstGeom>
          <a:noFill/>
        </p:spPr>
        <p:txBody>
          <a:bodyPr wrap="square" rtlCol="0">
            <a:spAutoFit/>
          </a:bodyPr>
          <a:lstStyle/>
          <a:p>
            <a:r>
              <a:rPr lang="ru-RU" sz="2800" dirty="0" smtClean="0"/>
              <a:t>«</a:t>
            </a:r>
            <a:r>
              <a:rPr lang="ru-RU" sz="2800" i="1" dirty="0" smtClean="0"/>
              <a:t>Запрещение такого способа использования товарного знака правообладателя, как ввоз маркированной таким знаком продукции на территорию Российской Федерации, </a:t>
            </a:r>
            <a:r>
              <a:rPr lang="ru-RU" sz="2800" b="1" i="1" dirty="0" smtClean="0"/>
              <a:t>направлено на соблюдение международных обязательств Российской Федерации в области охраны интеллектуальной собственности</a:t>
            </a:r>
            <a:r>
              <a:rPr lang="ru-RU" sz="2800" i="1" dirty="0" smtClean="0"/>
              <a:t>…</a:t>
            </a:r>
            <a:r>
              <a:rPr lang="ru-RU" sz="2800" dirty="0" smtClean="0"/>
              <a:t>» </a:t>
            </a:r>
          </a:p>
          <a:p>
            <a:endParaRPr lang="ru-RU" sz="2800" dirty="0" smtClean="0"/>
          </a:p>
          <a:p>
            <a:r>
              <a:rPr lang="ru-RU" sz="2800" dirty="0" smtClean="0"/>
              <a:t>См. Определения КС РФ от 22.04.2004 № 171-О </a:t>
            </a:r>
          </a:p>
          <a:p>
            <a:r>
              <a:rPr lang="ru-RU" dirty="0" smtClean="0"/>
              <a:t> </a:t>
            </a:r>
            <a:endParaRPr lang="en-US" dirty="0"/>
          </a:p>
        </p:txBody>
      </p:sp>
      <p:pic>
        <p:nvPicPr>
          <p:cNvPr id="3" name="Picture 2" descr="buil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66" y="620861"/>
            <a:ext cx="2904139" cy="1942030"/>
          </a:xfrm>
          <a:prstGeom prst="rect">
            <a:avLst/>
          </a:prstGeom>
        </p:spPr>
      </p:pic>
      <p:sp>
        <p:nvSpPr>
          <p:cNvPr id="4" name="TextBox 3"/>
          <p:cNvSpPr txBox="1"/>
          <p:nvPr/>
        </p:nvSpPr>
        <p:spPr>
          <a:xfrm>
            <a:off x="3704188" y="520488"/>
            <a:ext cx="5093161" cy="954107"/>
          </a:xfrm>
          <a:prstGeom prst="rect">
            <a:avLst/>
          </a:prstGeom>
          <a:noFill/>
        </p:spPr>
        <p:txBody>
          <a:bodyPr wrap="none" rtlCol="0">
            <a:spAutoFit/>
          </a:bodyPr>
          <a:lstStyle/>
          <a:p>
            <a:r>
              <a:rPr lang="ru-RU" sz="2800" dirty="0" smtClean="0"/>
              <a:t>Международные обязательства</a:t>
            </a:r>
          </a:p>
          <a:p>
            <a:r>
              <a:rPr lang="ru-RU" sz="2800" dirty="0" smtClean="0"/>
              <a:t>Российской Федерации  </a:t>
            </a:r>
            <a:endParaRPr lang="en-US" sz="2800" dirty="0"/>
          </a:p>
        </p:txBody>
      </p:sp>
    </p:spTree>
    <p:extLst>
      <p:ext uri="{BB962C8B-B14F-4D97-AF65-F5344CB8AC3E}">
        <p14:creationId xmlns:p14="http://schemas.microsoft.com/office/powerpoint/2010/main" val="2797275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7285" y="3793091"/>
            <a:ext cx="4882237" cy="1384995"/>
          </a:xfrm>
          <a:prstGeom prst="rect">
            <a:avLst/>
          </a:prstGeom>
        </p:spPr>
        <p:txBody>
          <a:bodyPr wrap="square">
            <a:spAutoFit/>
          </a:bodyPr>
          <a:lstStyle/>
          <a:p>
            <a:pPr algn="ctr"/>
            <a:r>
              <a:rPr lang="en-US" sz="2800" dirty="0" err="1" smtClean="0"/>
              <a:t>Isidor</a:t>
            </a:r>
            <a:r>
              <a:rPr lang="en-US" sz="2800" dirty="0" smtClean="0"/>
              <a:t> </a:t>
            </a:r>
            <a:r>
              <a:rPr lang="en-US" sz="2800" dirty="0"/>
              <a:t>S</a:t>
            </a:r>
            <a:r>
              <a:rPr lang="en-US" sz="2800" dirty="0" smtClean="0"/>
              <a:t>traus and </a:t>
            </a:r>
            <a:r>
              <a:rPr lang="en-US" sz="2800" dirty="0"/>
              <a:t>Nathan </a:t>
            </a:r>
            <a:r>
              <a:rPr lang="en-US" sz="2800" dirty="0" smtClean="0"/>
              <a:t>Straus </a:t>
            </a:r>
            <a:endParaRPr lang="en-US" sz="2800" dirty="0"/>
          </a:p>
          <a:p>
            <a:pPr algn="ctr"/>
            <a:r>
              <a:rPr lang="en-US" sz="2800" dirty="0" smtClean="0"/>
              <a:t> </a:t>
            </a:r>
            <a:endParaRPr lang="en-US" sz="2800" dirty="0"/>
          </a:p>
        </p:txBody>
      </p:sp>
      <p:pic>
        <p:nvPicPr>
          <p:cNvPr id="3" name="Picture 2" descr="600px-Seal_of_the_United_States_Supreme_Cou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939" y="4485589"/>
            <a:ext cx="2353727" cy="2246442"/>
          </a:xfrm>
          <a:prstGeom prst="rect">
            <a:avLst/>
          </a:prstGeom>
        </p:spPr>
      </p:pic>
      <p:pic>
        <p:nvPicPr>
          <p:cNvPr id="4" name="Picture 3" descr="467px-The_Wonderful_Wizard_of_Oz_-_W.W._Denslow_cover_(b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28" y="943721"/>
            <a:ext cx="3402419" cy="3541868"/>
          </a:xfrm>
          <a:prstGeom prst="rect">
            <a:avLst/>
          </a:prstGeom>
        </p:spPr>
      </p:pic>
      <p:sp>
        <p:nvSpPr>
          <p:cNvPr id="7" name="Rectangle 6"/>
          <p:cNvSpPr/>
          <p:nvPr/>
        </p:nvSpPr>
        <p:spPr>
          <a:xfrm>
            <a:off x="73555" y="285867"/>
            <a:ext cx="5709539" cy="523220"/>
          </a:xfrm>
          <a:prstGeom prst="rect">
            <a:avLst/>
          </a:prstGeom>
        </p:spPr>
        <p:txBody>
          <a:bodyPr wrap="square">
            <a:spAutoFit/>
          </a:bodyPr>
          <a:lstStyle/>
          <a:p>
            <a:pPr lvl="0" algn="ctr"/>
            <a:r>
              <a:rPr lang="en-US" sz="2800" dirty="0">
                <a:solidFill>
                  <a:prstClr val="black"/>
                </a:solidFill>
              </a:rPr>
              <a:t>BOBBS-MERRILL COMPANY</a:t>
            </a:r>
          </a:p>
        </p:txBody>
      </p:sp>
      <p:sp>
        <p:nvSpPr>
          <p:cNvPr id="8" name="Rectangle 7"/>
          <p:cNvSpPr/>
          <p:nvPr/>
        </p:nvSpPr>
        <p:spPr>
          <a:xfrm>
            <a:off x="1891285" y="4998462"/>
            <a:ext cx="2286000" cy="954107"/>
          </a:xfrm>
          <a:prstGeom prst="rect">
            <a:avLst/>
          </a:prstGeom>
        </p:spPr>
        <p:txBody>
          <a:bodyPr>
            <a:spAutoFit/>
          </a:bodyPr>
          <a:lstStyle/>
          <a:p>
            <a:pPr lvl="0" algn="ctr"/>
            <a:r>
              <a:rPr lang="en-US" sz="2800" dirty="0">
                <a:solidFill>
                  <a:prstClr val="black"/>
                </a:solidFill>
              </a:rPr>
              <a:t>Decided </a:t>
            </a:r>
            <a:endParaRPr lang="en-US" sz="2800" dirty="0" smtClean="0">
              <a:solidFill>
                <a:prstClr val="black"/>
              </a:solidFill>
            </a:endParaRPr>
          </a:p>
          <a:p>
            <a:pPr lvl="0" algn="ctr"/>
            <a:r>
              <a:rPr lang="en-US" sz="2800" dirty="0" smtClean="0">
                <a:solidFill>
                  <a:prstClr val="black"/>
                </a:solidFill>
              </a:rPr>
              <a:t>June </a:t>
            </a:r>
            <a:r>
              <a:rPr lang="en-US" sz="2800" dirty="0">
                <a:solidFill>
                  <a:prstClr val="black"/>
                </a:solidFill>
              </a:rPr>
              <a:t>1, 1908</a:t>
            </a:r>
          </a:p>
        </p:txBody>
      </p:sp>
      <p:pic>
        <p:nvPicPr>
          <p:cNvPr id="9" name="Picture 8" descr="432px-Isidor_Straus_19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135" y="943721"/>
            <a:ext cx="2102705" cy="2132111"/>
          </a:xfrm>
          <a:prstGeom prst="rect">
            <a:avLst/>
          </a:prstGeom>
        </p:spPr>
      </p:pic>
      <p:pic>
        <p:nvPicPr>
          <p:cNvPr id="10" name="Picture 9" descr="Straus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8666" y="1543495"/>
            <a:ext cx="2559436" cy="2319501"/>
          </a:xfrm>
          <a:prstGeom prst="rect">
            <a:avLst/>
          </a:prstGeom>
        </p:spPr>
      </p:pic>
    </p:spTree>
    <p:extLst>
      <p:ext uri="{BB962C8B-B14F-4D97-AF65-F5344CB8AC3E}">
        <p14:creationId xmlns:p14="http://schemas.microsoft.com/office/powerpoint/2010/main" val="3018063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93" y="615169"/>
            <a:ext cx="7958397" cy="1815882"/>
          </a:xfrm>
          <a:prstGeom prst="rect">
            <a:avLst/>
          </a:prstGeom>
        </p:spPr>
        <p:txBody>
          <a:bodyPr wrap="square">
            <a:spAutoFit/>
          </a:bodyPr>
          <a:lstStyle/>
          <a:p>
            <a:r>
              <a:rPr lang="en-US" sz="2800" dirty="0"/>
              <a:t>The price of this book at retail is $1 net. No dealer is licensed to sell it at a less price, and a sale at a less price will be treated as an infringement of the copyright.</a:t>
            </a:r>
          </a:p>
        </p:txBody>
      </p:sp>
      <p:sp>
        <p:nvSpPr>
          <p:cNvPr id="3" name="TextBox 2"/>
          <p:cNvSpPr txBox="1"/>
          <p:nvPr/>
        </p:nvSpPr>
        <p:spPr>
          <a:xfrm>
            <a:off x="512693" y="2703003"/>
            <a:ext cx="8063266" cy="3539431"/>
          </a:xfrm>
          <a:prstGeom prst="rect">
            <a:avLst/>
          </a:prstGeom>
          <a:noFill/>
        </p:spPr>
        <p:txBody>
          <a:bodyPr wrap="square" rtlCol="0">
            <a:spAutoFit/>
          </a:bodyPr>
          <a:lstStyle/>
          <a:p>
            <a:r>
              <a:rPr lang="ru-RU" sz="2800" dirty="0" smtClean="0"/>
              <a:t>«</a:t>
            </a:r>
            <a:r>
              <a:rPr lang="en-US" sz="2800" i="1" dirty="0" smtClean="0"/>
              <a:t>In </a:t>
            </a:r>
            <a:r>
              <a:rPr lang="en-US" sz="2800" i="1" dirty="0"/>
              <a:t>our view the copyright statutes, while protecting the owner of the copyright in his right to multiply and sell his production, </a:t>
            </a:r>
            <a:r>
              <a:rPr lang="en-US" sz="2800" b="1" i="1" dirty="0"/>
              <a:t>do not create the right to impose</a:t>
            </a:r>
            <a:r>
              <a:rPr lang="en-US" sz="2800" i="1" dirty="0"/>
              <a:t>, by notice, such as is disclosed in this case, </a:t>
            </a:r>
            <a:r>
              <a:rPr lang="en-US" sz="2800" b="1" i="1" dirty="0"/>
              <a:t>a limitation at which the book shall be sold at retail by future purchasers</a:t>
            </a:r>
            <a:r>
              <a:rPr lang="en-US" sz="2800" i="1" dirty="0"/>
              <a:t>, with whom there is no </a:t>
            </a:r>
            <a:r>
              <a:rPr lang="en-US" sz="2800" i="1" dirty="0" err="1"/>
              <a:t>privity</a:t>
            </a:r>
            <a:r>
              <a:rPr lang="en-US" sz="2800" i="1" dirty="0"/>
              <a:t> of </a:t>
            </a:r>
            <a:r>
              <a:rPr lang="en-US" sz="2800" i="1" dirty="0" smtClean="0"/>
              <a:t>contract</a:t>
            </a:r>
            <a:r>
              <a:rPr lang="ru-RU" sz="2800" dirty="0" smtClean="0"/>
              <a:t>»</a:t>
            </a:r>
            <a:r>
              <a:rPr lang="en-US" sz="2800" dirty="0" smtClean="0"/>
              <a:t>.</a:t>
            </a:r>
            <a:endParaRPr lang="ru-RU" sz="2800" dirty="0" smtClean="0"/>
          </a:p>
          <a:p>
            <a:r>
              <a:rPr lang="en-US" sz="2800" dirty="0" smtClean="0"/>
              <a:t>U.S. Supreme Court, </a:t>
            </a:r>
            <a:r>
              <a:rPr lang="en-US" sz="2800" dirty="0" err="1" smtClean="0"/>
              <a:t>Bobbs</a:t>
            </a:r>
            <a:r>
              <a:rPr lang="en-US" sz="2800" dirty="0" smtClean="0"/>
              <a:t>-Merrill Co. v. Straus (1908)</a:t>
            </a:r>
            <a:endParaRPr lang="en-US" sz="2800" dirty="0"/>
          </a:p>
        </p:txBody>
      </p:sp>
    </p:spTree>
    <p:extLst>
      <p:ext uri="{BB962C8B-B14F-4D97-AF65-F5344CB8AC3E}">
        <p14:creationId xmlns:p14="http://schemas.microsoft.com/office/powerpoint/2010/main" val="909149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97px-Macys_dep_sto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11995984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korotetskaya\Desktop\Рисунок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3000"/>
                    </a14:imgEffect>
                  </a14:imgLayer>
                </a14:imgProps>
              </a:ext>
              <a:ext uri="{28A0092B-C50C-407E-A947-70E740481C1C}">
                <a14:useLocalDpi xmlns:a14="http://schemas.microsoft.com/office/drawing/2010/main" val="0"/>
              </a:ext>
            </a:extLst>
          </a:blip>
          <a:srcRect l="4136" t="-5178" r="17899" b="5178"/>
          <a:stretch/>
        </p:blipFill>
        <p:spPr bwMode="auto">
          <a:xfrm>
            <a:off x="-27136" y="-819472"/>
            <a:ext cx="9171136" cy="8216900"/>
          </a:xfrm>
          <a:prstGeom prst="rect">
            <a:avLst/>
          </a:prstGeom>
          <a:noFill/>
          <a:ln cmpd="dbl">
            <a:noFill/>
            <a:prstDash val="solid"/>
          </a:ln>
        </p:spPr>
      </p:pic>
      <p:sp>
        <p:nvSpPr>
          <p:cNvPr id="8" name="Rectangle 7"/>
          <p:cNvSpPr/>
          <p:nvPr/>
        </p:nvSpPr>
        <p:spPr>
          <a:xfrm>
            <a:off x="0" y="1844824"/>
            <a:ext cx="9144000" cy="2592288"/>
          </a:xfrm>
          <a:prstGeom prst="rect">
            <a:avLst/>
          </a:prstGeom>
          <a:noFill/>
          <a:ln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Futura"/>
              <a:cs typeface="Futura"/>
            </a:endParaRPr>
          </a:p>
          <a:p>
            <a:pPr algn="ctr"/>
            <a:r>
              <a:rPr lang="ru-RU" sz="3200" b="1" i="1" dirty="0" smtClean="0"/>
              <a:t>«</a:t>
            </a:r>
            <a:r>
              <a:rPr lang="ru-RU" sz="3200" i="1" dirty="0" smtClean="0"/>
              <a:t>Взвесив противоположные точки зрения, правительство США пришло к выводу, что широкое распространение в мире международного принципа исчерпания прав будет противоречить долгосрочным экономическим интересам США</a:t>
            </a:r>
            <a:r>
              <a:rPr lang="ru-RU" sz="3200" b="1" i="1" dirty="0" smtClean="0"/>
              <a:t>»*.</a:t>
            </a:r>
            <a:endParaRPr lang="ru-RU" sz="3200" b="1" i="1" dirty="0"/>
          </a:p>
          <a:p>
            <a:pPr algn="ctr"/>
            <a:endParaRPr lang="ru-RU" sz="3000" b="1" dirty="0"/>
          </a:p>
          <a:p>
            <a:pPr algn="r"/>
            <a:r>
              <a:rPr lang="ru-RU" sz="3200" dirty="0"/>
              <a:t>Судья Рут Гинзбург, Верховный Суд США</a:t>
            </a:r>
          </a:p>
          <a:p>
            <a:pPr algn="ctr"/>
            <a:endParaRPr lang="en-US" b="1" dirty="0"/>
          </a:p>
        </p:txBody>
      </p:sp>
      <p:sp>
        <p:nvSpPr>
          <p:cNvPr id="3" name="Прямоугольник 2"/>
          <p:cNvSpPr/>
          <p:nvPr/>
        </p:nvSpPr>
        <p:spPr>
          <a:xfrm>
            <a:off x="179512" y="6181273"/>
            <a:ext cx="8064896" cy="400110"/>
          </a:xfrm>
          <a:prstGeom prst="rect">
            <a:avLst/>
          </a:prstGeom>
        </p:spPr>
        <p:txBody>
          <a:bodyPr wrap="square">
            <a:spAutoFit/>
          </a:bodyPr>
          <a:lstStyle/>
          <a:p>
            <a:r>
              <a:rPr lang="en-US" sz="1000" dirty="0" smtClean="0">
                <a:solidFill>
                  <a:schemeClr val="bg1"/>
                </a:solidFill>
              </a:rPr>
              <a:t>*«</a:t>
            </a:r>
            <a:r>
              <a:rPr lang="en-US" sz="1000" dirty="0">
                <a:solidFill>
                  <a:schemeClr val="bg1"/>
                </a:solidFill>
              </a:rPr>
              <a:t>Weighing the competing policy concerns, our Government reached the conclusion that widespread adoption of the international-exhaustion framework would be inconsistent with the long-term economic interests of the United States». Ibid, Dissenting Opinion, P. 20</a:t>
            </a:r>
            <a:r>
              <a:rPr lang="en-US" sz="1000" dirty="0"/>
              <a:t>. </a:t>
            </a:r>
            <a:endParaRPr lang="ru-RU" sz="1000" dirty="0"/>
          </a:p>
        </p:txBody>
      </p:sp>
    </p:spTree>
    <p:extLst>
      <p:ext uri="{BB962C8B-B14F-4D97-AF65-F5344CB8AC3E}">
        <p14:creationId xmlns:p14="http://schemas.microsoft.com/office/powerpoint/2010/main" val="8618768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3"/>
          <p:cNvSpPr txBox="1">
            <a:spLocks/>
          </p:cNvSpPr>
          <p:nvPr/>
        </p:nvSpPr>
        <p:spPr>
          <a:xfrm>
            <a:off x="611560" y="116632"/>
            <a:ext cx="7632848"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t>Режим исчерпания в ЕС</a:t>
            </a:r>
          </a:p>
        </p:txBody>
      </p:sp>
      <p:sp>
        <p:nvSpPr>
          <p:cNvPr id="6" name="Заголовок 1"/>
          <p:cNvSpPr txBox="1">
            <a:spLocks/>
          </p:cNvSpPr>
          <p:nvPr/>
        </p:nvSpPr>
        <p:spPr>
          <a:xfrm>
            <a:off x="611560" y="2492896"/>
            <a:ext cx="8208912"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
            </a:r>
            <a:br>
              <a:rPr lang="ru-RU" sz="3600" dirty="0" smtClean="0"/>
            </a:br>
            <a:endParaRPr lang="ru-RU" sz="2000" dirty="0">
              <a:solidFill>
                <a:schemeClr val="tx1">
                  <a:tint val="75000"/>
                </a:schemeClr>
              </a:solidFill>
              <a:latin typeface="+mn-lt"/>
              <a:ea typeface="+mn-ea"/>
              <a:cs typeface="+mn-cs"/>
            </a:endParaRPr>
          </a:p>
          <a:p>
            <a:pPr algn="l"/>
            <a:endParaRPr lang="ru-RU" sz="2000" dirty="0" smtClean="0">
              <a:solidFill>
                <a:schemeClr val="tx1">
                  <a:tint val="75000"/>
                </a:schemeClr>
              </a:solidFill>
              <a:latin typeface="+mn-lt"/>
              <a:ea typeface="+mn-ea"/>
              <a:cs typeface="+mn-cs"/>
            </a:endParaRPr>
          </a:p>
          <a:p>
            <a:pPr algn="l"/>
            <a:endParaRPr lang="ru-RU" sz="2000" dirty="0">
              <a:solidFill>
                <a:schemeClr val="tx1">
                  <a:tint val="75000"/>
                </a:schemeClr>
              </a:solidFill>
              <a:latin typeface="+mn-lt"/>
              <a:ea typeface="+mn-ea"/>
              <a:cs typeface="+mn-cs"/>
            </a:endParaRPr>
          </a:p>
          <a:p>
            <a:pPr algn="l"/>
            <a:endParaRPr lang="ru-RU" sz="2000" dirty="0" smtClean="0">
              <a:solidFill>
                <a:schemeClr val="tx1">
                  <a:tint val="75000"/>
                </a:schemeClr>
              </a:solidFill>
              <a:latin typeface="+mn-lt"/>
              <a:ea typeface="+mn-ea"/>
              <a:cs typeface="+mn-cs"/>
            </a:endParaRPr>
          </a:p>
          <a:p>
            <a:pPr algn="l"/>
            <a:endParaRPr lang="ru-RU" sz="2000" dirty="0">
              <a:solidFill>
                <a:schemeClr val="tx1">
                  <a:tint val="75000"/>
                </a:schemeClr>
              </a:solidFill>
              <a:latin typeface="+mn-lt"/>
              <a:ea typeface="+mn-ea"/>
              <a:cs typeface="+mn-cs"/>
            </a:endParaRPr>
          </a:p>
          <a:p>
            <a:pPr algn="l"/>
            <a:endParaRPr lang="ru-RU" sz="2000" dirty="0" smtClean="0">
              <a:solidFill>
                <a:schemeClr val="tx1">
                  <a:tint val="75000"/>
                </a:schemeClr>
              </a:solidFill>
              <a:latin typeface="+mn-lt"/>
              <a:ea typeface="+mn-ea"/>
              <a:cs typeface="+mn-cs"/>
            </a:endParaRPr>
          </a:p>
          <a:p>
            <a:pPr algn="l"/>
            <a:endParaRPr lang="ru-RU" sz="2000" dirty="0">
              <a:solidFill>
                <a:schemeClr val="tx1">
                  <a:tint val="75000"/>
                </a:schemeClr>
              </a:solidFill>
              <a:latin typeface="+mn-lt"/>
              <a:ea typeface="+mn-ea"/>
              <a:cs typeface="+mn-cs"/>
            </a:endParaRPr>
          </a:p>
          <a:p>
            <a:pPr algn="l"/>
            <a:endParaRPr lang="ru-RU" sz="2000" dirty="0" smtClean="0">
              <a:solidFill>
                <a:schemeClr val="tx1">
                  <a:tint val="75000"/>
                </a:schemeClr>
              </a:solidFill>
              <a:latin typeface="+mn-lt"/>
              <a:ea typeface="+mn-ea"/>
              <a:cs typeface="+mn-cs"/>
            </a:endParaRPr>
          </a:p>
          <a:p>
            <a:pPr algn="l"/>
            <a:endParaRPr lang="ru-RU" sz="2000" dirty="0">
              <a:solidFill>
                <a:schemeClr val="tx1">
                  <a:tint val="75000"/>
                </a:schemeClr>
              </a:solidFill>
              <a:latin typeface="+mn-lt"/>
              <a:ea typeface="+mn-ea"/>
              <a:cs typeface="+mn-cs"/>
            </a:endParaRPr>
          </a:p>
          <a:p>
            <a:pPr algn="l"/>
            <a:endParaRPr lang="ru-RU" sz="2000" dirty="0" smtClean="0">
              <a:solidFill>
                <a:schemeClr val="tx1">
                  <a:tint val="75000"/>
                </a:schemeClr>
              </a:solidFill>
              <a:latin typeface="+mn-lt"/>
              <a:ea typeface="+mn-ea"/>
              <a:cs typeface="+mn-cs"/>
            </a:endParaRPr>
          </a:p>
          <a:p>
            <a:pPr algn="l"/>
            <a:endParaRPr lang="ru-RU" sz="2000" dirty="0">
              <a:solidFill>
                <a:schemeClr val="tx1">
                  <a:tint val="75000"/>
                </a:schemeClr>
              </a:solidFill>
              <a:latin typeface="+mn-lt"/>
              <a:ea typeface="+mn-ea"/>
              <a:cs typeface="+mn-cs"/>
            </a:endParaRPr>
          </a:p>
          <a:p>
            <a:endParaRPr lang="ru-RU" sz="2000" dirty="0">
              <a:solidFill>
                <a:schemeClr val="tx1">
                  <a:tint val="75000"/>
                </a:schemeClr>
              </a:solidFill>
              <a:latin typeface="+mn-lt"/>
              <a:ea typeface="+mn-ea"/>
              <a:cs typeface="+mn-cs"/>
            </a:endParaRPr>
          </a:p>
          <a:p>
            <a:endParaRPr lang="ru-RU" sz="2000" dirty="0">
              <a:solidFill>
                <a:schemeClr val="tx1">
                  <a:tint val="75000"/>
                </a:schemeClr>
              </a:solidFill>
              <a:latin typeface="+mn-lt"/>
              <a:ea typeface="+mn-ea"/>
              <a:cs typeface="+mn-cs"/>
            </a:endParaRPr>
          </a:p>
        </p:txBody>
      </p:sp>
      <p:graphicFrame>
        <p:nvGraphicFramePr>
          <p:cNvPr id="4" name="Схема 3"/>
          <p:cNvGraphicFramePr/>
          <p:nvPr>
            <p:extLst>
              <p:ext uri="{D42A27DB-BD31-4B8C-83A1-F6EECF244321}">
                <p14:modId xmlns:p14="http://schemas.microsoft.com/office/powerpoint/2010/main" val="2282657306"/>
              </p:ext>
            </p:extLst>
          </p:nvPr>
        </p:nvGraphicFramePr>
        <p:xfrm>
          <a:off x="105569" y="1196752"/>
          <a:ext cx="8658708" cy="5004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116235" y="6457890"/>
            <a:ext cx="4572000" cy="400110"/>
          </a:xfrm>
          <a:prstGeom prst="rect">
            <a:avLst/>
          </a:prstGeom>
        </p:spPr>
        <p:txBody>
          <a:bodyPr>
            <a:spAutoFit/>
          </a:bodyPr>
          <a:lstStyle/>
          <a:p>
            <a:r>
              <a:rPr lang="en-US" sz="1000" dirty="0"/>
              <a:t>Stothers C. Parallel Trade in Europe: Intellectual Property, Competition and Regulatory Law. Hart Publishing, 2007</a:t>
            </a:r>
            <a:endParaRPr lang="ru-RU" sz="1000" dirty="0"/>
          </a:p>
        </p:txBody>
      </p:sp>
    </p:spTree>
    <p:extLst>
      <p:ext uri="{BB962C8B-B14F-4D97-AF65-F5344CB8AC3E}">
        <p14:creationId xmlns:p14="http://schemas.microsoft.com/office/powerpoint/2010/main" val="2445914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7923441" cy="5693867"/>
          </a:xfrm>
          <a:prstGeom prst="rect">
            <a:avLst/>
          </a:prstGeom>
        </p:spPr>
        <p:txBody>
          <a:bodyPr wrap="square">
            <a:spAutoFit/>
          </a:bodyPr>
          <a:lstStyle/>
          <a:p>
            <a:r>
              <a:rPr lang="ru-RU" sz="2800" dirty="0" smtClean="0"/>
              <a:t>«</a:t>
            </a:r>
            <a:r>
              <a:rPr lang="en-US" sz="2800" dirty="0" smtClean="0"/>
              <a:t>Sir, now the people of the United States, as well as other countries are feeling the power and the grasp of these combinations, and are demanding of every Legislature and of Congress a remedy for this evil, only grown into huge proportions in recent times. They had monopolies and </a:t>
            </a:r>
            <a:r>
              <a:rPr lang="en-US" sz="2800" b="1" dirty="0" err="1" smtClean="0"/>
              <a:t>mortmains</a:t>
            </a:r>
            <a:r>
              <a:rPr lang="en-US" sz="2800" dirty="0" smtClean="0"/>
              <a:t> of old, but never before such giants as in our day. You must heed their appeal or be ready for the socialist, the communist and the nihilist</a:t>
            </a:r>
            <a:r>
              <a:rPr lang="ru-RU" sz="2800" dirty="0" smtClean="0"/>
              <a:t>»</a:t>
            </a:r>
            <a:r>
              <a:rPr lang="en-US" sz="2800" dirty="0" smtClean="0"/>
              <a:t>.</a:t>
            </a:r>
            <a:endParaRPr lang="ru-RU" sz="2800" dirty="0" smtClean="0"/>
          </a:p>
          <a:p>
            <a:r>
              <a:rPr lang="en-US" sz="2800" dirty="0" smtClean="0"/>
              <a:t>Senator Sherman, 1893</a:t>
            </a:r>
          </a:p>
          <a:p>
            <a:endParaRPr lang="en-US" sz="2800" dirty="0" smtClean="0"/>
          </a:p>
          <a:p>
            <a:r>
              <a:rPr lang="en-US" sz="2800" dirty="0" smtClean="0"/>
              <a:t>Congressional Records, 2457, 2460 (1893)  </a:t>
            </a:r>
            <a:endParaRPr lang="ru-RU" sz="2800" dirty="0"/>
          </a:p>
          <a:p>
            <a:endParaRPr lang="en-US" sz="2800" dirty="0"/>
          </a:p>
        </p:txBody>
      </p:sp>
    </p:spTree>
    <p:extLst>
      <p:ext uri="{BB962C8B-B14F-4D97-AF65-F5344CB8AC3E}">
        <p14:creationId xmlns:p14="http://schemas.microsoft.com/office/powerpoint/2010/main" val="539749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067" y="2230755"/>
            <a:ext cx="7924800" cy="1200329"/>
          </a:xfrm>
          <a:prstGeom prst="rect">
            <a:avLst/>
          </a:prstGeom>
          <a:noFill/>
        </p:spPr>
        <p:txBody>
          <a:bodyPr wrap="square" rtlCol="0">
            <a:spAutoFit/>
          </a:bodyPr>
          <a:lstStyle/>
          <a:p>
            <a:r>
              <a:rPr lang="ru-RU" sz="3600" b="1" dirty="0" smtClean="0"/>
              <a:t>Международные обязательства</a:t>
            </a:r>
          </a:p>
          <a:p>
            <a:r>
              <a:rPr lang="ru-RU" sz="3600" b="1" dirty="0" smtClean="0"/>
              <a:t>Российской Федерации  </a:t>
            </a:r>
            <a:endParaRPr lang="en-US" sz="3600" b="1" dirty="0"/>
          </a:p>
        </p:txBody>
      </p:sp>
      <p:sp>
        <p:nvSpPr>
          <p:cNvPr id="5" name="TextBox 4"/>
          <p:cNvSpPr txBox="1"/>
          <p:nvPr/>
        </p:nvSpPr>
        <p:spPr>
          <a:xfrm>
            <a:off x="491067" y="1270000"/>
            <a:ext cx="8610500" cy="646331"/>
          </a:xfrm>
          <a:prstGeom prst="rect">
            <a:avLst/>
          </a:prstGeom>
          <a:noFill/>
        </p:spPr>
        <p:txBody>
          <a:bodyPr wrap="none" rtlCol="0">
            <a:spAutoFit/>
          </a:bodyPr>
          <a:lstStyle/>
          <a:p>
            <a:r>
              <a:rPr lang="ru-RU" sz="3600" b="1" dirty="0" smtClean="0">
                <a:solidFill>
                  <a:srgbClr val="000090"/>
                </a:solidFill>
              </a:rPr>
              <a:t>Первый аргумент Конституционного Суда  </a:t>
            </a:r>
            <a:endParaRPr lang="ru-RU" sz="3600" b="1" dirty="0">
              <a:solidFill>
                <a:srgbClr val="000090"/>
              </a:solidFill>
            </a:endParaRPr>
          </a:p>
        </p:txBody>
      </p:sp>
    </p:spTree>
    <p:extLst>
      <p:ext uri="{BB962C8B-B14F-4D97-AF65-F5344CB8AC3E}">
        <p14:creationId xmlns:p14="http://schemas.microsoft.com/office/powerpoint/2010/main" val="971456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недоумение.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68" y="275783"/>
            <a:ext cx="5032555" cy="4237626"/>
          </a:xfrm>
          <a:prstGeom prst="rect">
            <a:avLst/>
          </a:prstGeom>
        </p:spPr>
      </p:pic>
      <p:sp>
        <p:nvSpPr>
          <p:cNvPr id="4" name="TextBox 3"/>
          <p:cNvSpPr txBox="1"/>
          <p:nvPr/>
        </p:nvSpPr>
        <p:spPr>
          <a:xfrm>
            <a:off x="523868" y="4626658"/>
            <a:ext cx="8296785" cy="1384995"/>
          </a:xfrm>
          <a:prstGeom prst="rect">
            <a:avLst/>
          </a:prstGeom>
          <a:noFill/>
        </p:spPr>
        <p:txBody>
          <a:bodyPr wrap="square" rtlCol="0">
            <a:spAutoFit/>
          </a:bodyPr>
          <a:lstStyle/>
          <a:p>
            <a:r>
              <a:rPr lang="ru-RU" sz="2800" dirty="0" smtClean="0"/>
              <a:t>Упомянутых международных обязательств России придерживаться именно национального режима исчерпания прав на товарный знак </a:t>
            </a:r>
            <a:r>
              <a:rPr lang="ru-RU" sz="2800" b="1" dirty="0" smtClean="0"/>
              <a:t>не обнаружено </a:t>
            </a:r>
            <a:endParaRPr lang="en-US" sz="2800" b="1" dirty="0"/>
          </a:p>
        </p:txBody>
      </p:sp>
    </p:spTree>
    <p:extLst>
      <p:ext uri="{BB962C8B-B14F-4D97-AF65-F5344CB8AC3E}">
        <p14:creationId xmlns:p14="http://schemas.microsoft.com/office/powerpoint/2010/main" val="38409644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6851" y="362886"/>
            <a:ext cx="8200028" cy="6494085"/>
          </a:xfrm>
          <a:prstGeom prst="rect">
            <a:avLst/>
          </a:prstGeom>
          <a:noFill/>
        </p:spPr>
        <p:txBody>
          <a:bodyPr wrap="square" rtlCol="0">
            <a:spAutoFit/>
          </a:bodyPr>
          <a:lstStyle/>
          <a:p>
            <a:r>
              <a:rPr lang="ru-RU" sz="2800" b="1" dirty="0" smtClean="0"/>
              <a:t>С</a:t>
            </a:r>
            <a:r>
              <a:rPr lang="ru-RU" sz="2800" b="1" dirty="0" smtClean="0"/>
              <a:t>оотношение требований ВТО и выбора принципа исчерпания исключительных прав </a:t>
            </a:r>
          </a:p>
          <a:p>
            <a:endParaRPr lang="ru-RU" sz="2000" dirty="0" smtClean="0"/>
          </a:p>
          <a:p>
            <a:pPr marL="342900" indent="-342900">
              <a:buFont typeface="Wingdings" charset="2"/>
              <a:buChar char="§"/>
            </a:pPr>
            <a:r>
              <a:rPr lang="en-US" sz="2000" b="1" dirty="0" smtClean="0"/>
              <a:t>Jerome H. </a:t>
            </a:r>
            <a:r>
              <a:rPr lang="en-US" sz="2000" b="1" dirty="0" err="1" smtClean="0"/>
              <a:t>Reichman</a:t>
            </a:r>
            <a:r>
              <a:rPr lang="ru-RU" sz="2000" b="1" dirty="0" smtClean="0"/>
              <a:t> </a:t>
            </a:r>
            <a:r>
              <a:rPr lang="ru-RU" sz="2000" dirty="0" smtClean="0"/>
              <a:t>- </a:t>
            </a:r>
            <a:r>
              <a:rPr lang="en-US" sz="2000" dirty="0" smtClean="0"/>
              <a:t>Bunyan S. </a:t>
            </a:r>
            <a:r>
              <a:rPr lang="en-US" sz="2000" dirty="0" err="1" smtClean="0"/>
              <a:t>Womble</a:t>
            </a:r>
            <a:r>
              <a:rPr lang="en-US" sz="2000" dirty="0" smtClean="0"/>
              <a:t> Professor of Law at Duke Law School</a:t>
            </a:r>
          </a:p>
          <a:p>
            <a:pPr marL="342900" indent="-342900">
              <a:buFont typeface="Wingdings" charset="2"/>
              <a:buChar char="§"/>
            </a:pPr>
            <a:endParaRPr lang="en-US" sz="2000" dirty="0"/>
          </a:p>
          <a:p>
            <a:pPr marL="342900" indent="-342900">
              <a:buFont typeface="Wingdings" charset="2"/>
              <a:buChar char="§"/>
            </a:pPr>
            <a:r>
              <a:rPr lang="en-US" sz="2000" b="1" dirty="0"/>
              <a:t>Ruth L. </a:t>
            </a:r>
            <a:r>
              <a:rPr lang="en-US" sz="2000" b="1" dirty="0" err="1" smtClean="0"/>
              <a:t>Okediji</a:t>
            </a:r>
            <a:r>
              <a:rPr lang="en-US" sz="2000" b="1" dirty="0" smtClean="0"/>
              <a:t> </a:t>
            </a:r>
            <a:r>
              <a:rPr lang="en-US" sz="2000" dirty="0" smtClean="0"/>
              <a:t>- University </a:t>
            </a:r>
            <a:r>
              <a:rPr lang="en-US" sz="2000" dirty="0"/>
              <a:t>of Minnesota Law School's William L. Prosser Professor of Law</a:t>
            </a:r>
            <a:r>
              <a:rPr lang="ru-RU" sz="2000" dirty="0"/>
              <a:t> </a:t>
            </a:r>
            <a:endParaRPr lang="en-US" sz="2000" dirty="0" smtClean="0"/>
          </a:p>
          <a:p>
            <a:pPr marL="342900" indent="-342900">
              <a:buFont typeface="Wingdings" charset="2"/>
              <a:buChar char="§"/>
            </a:pPr>
            <a:endParaRPr lang="en-US" sz="2000" dirty="0"/>
          </a:p>
          <a:p>
            <a:pPr marL="342900" indent="-342900">
              <a:buFont typeface="Wingdings" charset="2"/>
              <a:buChar char="§"/>
            </a:pPr>
            <a:r>
              <a:rPr lang="en-GB" sz="2000" b="1" dirty="0" err="1" smtClean="0"/>
              <a:t>Ioannis</a:t>
            </a:r>
            <a:r>
              <a:rPr lang="en-GB" sz="2000" b="1" dirty="0" smtClean="0"/>
              <a:t> </a:t>
            </a:r>
            <a:r>
              <a:rPr lang="en-GB" sz="2000" b="1" dirty="0" err="1"/>
              <a:t>Lianos</a:t>
            </a:r>
            <a:r>
              <a:rPr lang="en-GB" sz="2000" b="1" dirty="0"/>
              <a:t> </a:t>
            </a:r>
            <a:r>
              <a:rPr lang="en-GB" sz="2000" dirty="0" smtClean="0"/>
              <a:t>- University College London Professor </a:t>
            </a:r>
            <a:r>
              <a:rPr lang="en-GB" sz="2000" dirty="0"/>
              <a:t>of Global Competition Law and Public Policy </a:t>
            </a:r>
            <a:r>
              <a:rPr lang="en-GB" sz="2000" dirty="0" smtClean="0"/>
              <a:t>and </a:t>
            </a:r>
            <a:r>
              <a:rPr lang="en-GB" sz="2000" dirty="0"/>
              <a:t>the Chief researcher at the </a:t>
            </a:r>
            <a:r>
              <a:rPr lang="en-GB" sz="2000" dirty="0" err="1"/>
              <a:t>Skolkovo</a:t>
            </a:r>
            <a:r>
              <a:rPr lang="en-GB" sz="2000" dirty="0"/>
              <a:t>-HSE International Laboratory for Law and Development. </a:t>
            </a:r>
            <a:endParaRPr lang="ru-RU" sz="2000" dirty="0"/>
          </a:p>
          <a:p>
            <a:pPr marL="342900" lvl="0" indent="-342900">
              <a:buFont typeface="Wingdings" charset="2"/>
              <a:buChar char="§"/>
            </a:pPr>
            <a:endParaRPr lang="en-US" sz="2000" dirty="0"/>
          </a:p>
          <a:p>
            <a:pPr marL="342900" indent="-342900">
              <a:buFont typeface="Wingdings" charset="2"/>
              <a:buChar char="§"/>
            </a:pPr>
            <a:r>
              <a:rPr lang="en-GB" sz="2000" b="1" dirty="0" smtClean="0"/>
              <a:t>Sir Robin </a:t>
            </a:r>
            <a:r>
              <a:rPr lang="en-GB" sz="2000" b="1" dirty="0"/>
              <a:t>Jacob </a:t>
            </a:r>
            <a:r>
              <a:rPr lang="en-GB" sz="2000" dirty="0" smtClean="0"/>
              <a:t>– the Hon. Professor and the Sir </a:t>
            </a:r>
            <a:r>
              <a:rPr lang="en-GB" sz="2000" dirty="0"/>
              <a:t>Hugh Laddie Chair of Intellectual Property Law at UCL; President of the Intellectual Property Institute; </a:t>
            </a:r>
            <a:endParaRPr lang="en-US" sz="2000" dirty="0" smtClean="0"/>
          </a:p>
          <a:p>
            <a:pPr marL="342900" indent="-342900">
              <a:buFont typeface="Wingdings" charset="2"/>
              <a:buChar char="§"/>
            </a:pPr>
            <a:endParaRPr lang="en-US" sz="2000" dirty="0"/>
          </a:p>
          <a:p>
            <a:pPr marL="342900" indent="-342900">
              <a:buFont typeface="Wingdings" charset="2"/>
              <a:buChar char="§"/>
            </a:pPr>
            <a:r>
              <a:rPr lang="en-GB" sz="2000" b="1" dirty="0"/>
              <a:t>Christopher </a:t>
            </a:r>
            <a:r>
              <a:rPr lang="en-GB" sz="2000" b="1" dirty="0" err="1"/>
              <a:t>Stothers</a:t>
            </a:r>
            <a:r>
              <a:rPr lang="en-GB" sz="2000" b="1" dirty="0"/>
              <a:t> </a:t>
            </a:r>
            <a:r>
              <a:rPr lang="en-GB" sz="2000" dirty="0" smtClean="0"/>
              <a:t>– </a:t>
            </a:r>
            <a:r>
              <a:rPr lang="en-GB" sz="2000" dirty="0"/>
              <a:t>Partner in Arnold &amp; Porter (UK) LLP's Intellectual Property Litigation group in </a:t>
            </a:r>
            <a:r>
              <a:rPr lang="en-GB" sz="2000" dirty="0" smtClean="0"/>
              <a:t>London</a:t>
            </a:r>
            <a:endParaRPr lang="en-US" sz="2000" dirty="0"/>
          </a:p>
          <a:p>
            <a:endParaRPr lang="ru-RU" sz="2000" dirty="0"/>
          </a:p>
        </p:txBody>
      </p:sp>
    </p:spTree>
    <p:extLst>
      <p:ext uri="{BB962C8B-B14F-4D97-AF65-F5344CB8AC3E}">
        <p14:creationId xmlns:p14="http://schemas.microsoft.com/office/powerpoint/2010/main" val="873012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7923441" cy="5262980"/>
          </a:xfrm>
          <a:prstGeom prst="rect">
            <a:avLst/>
          </a:prstGeom>
        </p:spPr>
        <p:txBody>
          <a:bodyPr wrap="square">
            <a:spAutoFit/>
          </a:bodyPr>
          <a:lstStyle/>
          <a:p>
            <a:r>
              <a:rPr lang="ru-RU" sz="2800" b="1" dirty="0" smtClean="0"/>
              <a:t>Цели исследования: </a:t>
            </a:r>
          </a:p>
          <a:p>
            <a:endParaRPr lang="ru-RU" sz="2800" dirty="0" smtClean="0"/>
          </a:p>
          <a:p>
            <a:pPr marL="457200" indent="-457200">
              <a:buFont typeface="Wingdings" charset="2"/>
              <a:buChar char="§"/>
            </a:pPr>
            <a:r>
              <a:rPr lang="ru-RU" sz="2800" dirty="0" smtClean="0"/>
              <a:t>Оценка возможных требований, установленных в рамках ВТО, для выбора подходящего принципа исчерпания исключительных прав в Евразийском Экономическом Союзе </a:t>
            </a:r>
          </a:p>
          <a:p>
            <a:pPr marL="457200" indent="-457200">
              <a:buFont typeface="Wingdings" charset="2"/>
              <a:buChar char="§"/>
            </a:pPr>
            <a:endParaRPr lang="ru-RU" sz="2800" dirty="0"/>
          </a:p>
          <a:p>
            <a:pPr marL="457200" indent="-457200">
              <a:buFont typeface="Wingdings" charset="2"/>
              <a:buChar char="§"/>
            </a:pPr>
            <a:r>
              <a:rPr lang="ru-RU" sz="2800" dirty="0"/>
              <a:t>О</a:t>
            </a:r>
            <a:r>
              <a:rPr lang="ru-RU" sz="2800" dirty="0" smtClean="0"/>
              <a:t>писание правового ландшафта (контекста) регулирования вопросов исчерпания исключительных прав в разных странах и на международном уровне</a:t>
            </a:r>
            <a:endParaRPr lang="en-US" sz="2800" dirty="0"/>
          </a:p>
        </p:txBody>
      </p:sp>
    </p:spTree>
    <p:extLst>
      <p:ext uri="{BB962C8B-B14F-4D97-AF65-F5344CB8AC3E}">
        <p14:creationId xmlns:p14="http://schemas.microsoft.com/office/powerpoint/2010/main" val="13106556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8201864" cy="6001642"/>
          </a:xfrm>
          <a:prstGeom prst="rect">
            <a:avLst/>
          </a:prstGeom>
        </p:spPr>
        <p:txBody>
          <a:bodyPr wrap="square">
            <a:spAutoFit/>
          </a:bodyPr>
          <a:lstStyle/>
          <a:p>
            <a:r>
              <a:rPr lang="ru-RU" sz="2800" b="1" dirty="0" smtClean="0"/>
              <a:t>Ключевые выводы: </a:t>
            </a:r>
          </a:p>
          <a:p>
            <a:endParaRPr lang="ru-RU" sz="2000" dirty="0" smtClean="0"/>
          </a:p>
          <a:p>
            <a:pPr marL="457200" indent="-457200">
              <a:buFont typeface="Wingdings" charset="2"/>
              <a:buChar char="§"/>
            </a:pPr>
            <a:r>
              <a:rPr lang="ru-RU" sz="2400" dirty="0" smtClean="0"/>
              <a:t>Полностью соответствует требованиям ВТО только международный режим исчерпания</a:t>
            </a:r>
          </a:p>
          <a:p>
            <a:pPr marL="457200" indent="-457200">
              <a:buFont typeface="Wingdings" charset="2"/>
              <a:buChar char="§"/>
            </a:pPr>
            <a:r>
              <a:rPr lang="ru-RU" sz="2400" dirty="0" smtClean="0"/>
              <a:t>Переход Казахстана (и в перспективе Армении) от международного к региональному режиму при вступлении в ЕЭС противоречит императивным требованиям ВТО</a:t>
            </a:r>
          </a:p>
          <a:p>
            <a:pPr marL="457200" indent="-457200">
              <a:buFont typeface="Wingdings" charset="2"/>
              <a:buChar char="§"/>
            </a:pPr>
            <a:r>
              <a:rPr lang="ru-RU" sz="2400" dirty="0" smtClean="0"/>
              <a:t>Практика применения режимов исчерпания в большинстве стран крайне противоречива и не прошла этап </a:t>
            </a:r>
            <a:r>
              <a:rPr lang="ru-RU" sz="2400" dirty="0" err="1" smtClean="0"/>
              <a:t>юрисдикционной</a:t>
            </a:r>
            <a:r>
              <a:rPr lang="ru-RU" sz="2400" dirty="0" smtClean="0"/>
              <a:t> оценки в ВТО </a:t>
            </a:r>
          </a:p>
          <a:p>
            <a:pPr marL="457200" indent="-457200">
              <a:buFont typeface="Wingdings" charset="2"/>
              <a:buChar char="§"/>
            </a:pPr>
            <a:r>
              <a:rPr lang="ru-RU" sz="2400" dirty="0"/>
              <a:t>Н</a:t>
            </a:r>
            <a:r>
              <a:rPr lang="ru-RU" sz="2400" dirty="0" smtClean="0"/>
              <a:t>и </a:t>
            </a:r>
            <a:r>
              <a:rPr lang="ru-RU" sz="2400" dirty="0"/>
              <a:t>одни из режимов не существует в чистом виде, предусматривая разнообразные </a:t>
            </a:r>
            <a:r>
              <a:rPr lang="ru-RU" sz="2400" dirty="0" smtClean="0"/>
              <a:t>изъятия, что создает условия для применения гибридного режима</a:t>
            </a:r>
          </a:p>
          <a:p>
            <a:pPr marL="457200" indent="-457200">
              <a:buFont typeface="Wingdings" charset="2"/>
              <a:buChar char="§"/>
            </a:pPr>
            <a:r>
              <a:rPr lang="ru-RU" sz="2400" dirty="0" smtClean="0"/>
              <a:t>Желательно, чтобы гибридный режим был переходным к полностью международному режиму</a:t>
            </a:r>
          </a:p>
        </p:txBody>
      </p:sp>
    </p:spTree>
    <p:extLst>
      <p:ext uri="{BB962C8B-B14F-4D97-AF65-F5344CB8AC3E}">
        <p14:creationId xmlns:p14="http://schemas.microsoft.com/office/powerpoint/2010/main" val="10599721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7923441" cy="6001643"/>
          </a:xfrm>
          <a:prstGeom prst="rect">
            <a:avLst/>
          </a:prstGeom>
        </p:spPr>
        <p:txBody>
          <a:bodyPr wrap="square">
            <a:spAutoFit/>
          </a:bodyPr>
          <a:lstStyle/>
          <a:p>
            <a:r>
              <a:rPr lang="ru-RU" sz="2800" b="1" dirty="0" smtClean="0"/>
              <a:t>Цели режима исчерпания исключительных прав: </a:t>
            </a:r>
          </a:p>
          <a:p>
            <a:endParaRPr lang="ru-RU" sz="2000" dirty="0" smtClean="0"/>
          </a:p>
          <a:p>
            <a:pPr marL="457200" indent="-457200">
              <a:buFont typeface="Wingdings" charset="2"/>
              <a:buChar char="§"/>
            </a:pPr>
            <a:r>
              <a:rPr lang="ru-RU" sz="2800" dirty="0" smtClean="0"/>
              <a:t>Регулирование условий конкуренции в интересах потребителей</a:t>
            </a:r>
          </a:p>
          <a:p>
            <a:pPr marL="457200" indent="-457200">
              <a:buFont typeface="Wingdings" charset="2"/>
              <a:buChar char="§"/>
            </a:pPr>
            <a:r>
              <a:rPr lang="ru-RU" sz="2800" dirty="0" smtClean="0"/>
              <a:t>Содействие международной торговле и свободному движению товаров</a:t>
            </a:r>
          </a:p>
          <a:p>
            <a:pPr marL="457200" indent="-457200">
              <a:buFont typeface="+mj-lt"/>
              <a:buAutoNum type="arabicPeriod"/>
            </a:pPr>
            <a:endParaRPr lang="ru-RU" sz="2800" dirty="0"/>
          </a:p>
          <a:p>
            <a:r>
              <a:rPr lang="en-US" sz="2800" i="1" dirty="0"/>
              <a:t>Practically speaking, most countries seem likely to reflect some combination of these two </a:t>
            </a:r>
            <a:r>
              <a:rPr lang="en-US" sz="2800" i="1" dirty="0" smtClean="0"/>
              <a:t>objectives</a:t>
            </a:r>
            <a:endParaRPr lang="ru-RU" sz="2800" i="1" dirty="0" smtClean="0"/>
          </a:p>
          <a:p>
            <a:endParaRPr lang="ru-RU" sz="2800" i="1" dirty="0"/>
          </a:p>
          <a:p>
            <a:r>
              <a:rPr lang="en-US" sz="2800" i="1" dirty="0"/>
              <a:t>Put simply, the termination of an IP owner’s control is a critical aspect of a well-functioning market </a:t>
            </a:r>
            <a:r>
              <a:rPr lang="en-US" sz="2800" i="1" dirty="0" smtClean="0"/>
              <a:t>economy</a:t>
            </a:r>
            <a:endParaRPr lang="ru-RU" sz="2800" i="1" dirty="0"/>
          </a:p>
          <a:p>
            <a:endParaRPr lang="ru-RU" sz="2800" dirty="0" smtClean="0"/>
          </a:p>
        </p:txBody>
      </p:sp>
    </p:spTree>
    <p:extLst>
      <p:ext uri="{BB962C8B-B14F-4D97-AF65-F5344CB8AC3E}">
        <p14:creationId xmlns:p14="http://schemas.microsoft.com/office/powerpoint/2010/main" val="16841639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31" y="562308"/>
            <a:ext cx="7923441" cy="5816977"/>
          </a:xfrm>
          <a:prstGeom prst="rect">
            <a:avLst/>
          </a:prstGeom>
        </p:spPr>
        <p:txBody>
          <a:bodyPr wrap="square">
            <a:spAutoFit/>
          </a:bodyPr>
          <a:lstStyle/>
          <a:p>
            <a:r>
              <a:rPr lang="ru-RU" sz="2800" b="1" dirty="0" smtClean="0"/>
              <a:t>Ни правила ВТО, ни международные конвенции по интеллектуальной собственности не </a:t>
            </a:r>
            <a:r>
              <a:rPr lang="ru-RU" sz="2800" b="1" dirty="0" smtClean="0"/>
              <a:t>описывают модель работы </a:t>
            </a:r>
            <a:r>
              <a:rPr lang="ru-RU" sz="2800" b="1" dirty="0" smtClean="0"/>
              <a:t>режимов </a:t>
            </a:r>
            <a:r>
              <a:rPr lang="ru-RU" sz="2800" b="1" dirty="0" smtClean="0"/>
              <a:t>исчерпания </a:t>
            </a:r>
          </a:p>
          <a:p>
            <a:endParaRPr lang="ru-RU" sz="2800" b="1" dirty="0"/>
          </a:p>
          <a:p>
            <a:r>
              <a:rPr lang="ru-RU" sz="2000" i="1" dirty="0" smtClean="0"/>
              <a:t>…</a:t>
            </a:r>
            <a:r>
              <a:rPr lang="en-US" sz="2000" i="1" dirty="0" smtClean="0"/>
              <a:t>there </a:t>
            </a:r>
            <a:r>
              <a:rPr lang="en-US" sz="2000" i="1" dirty="0"/>
              <a:t>is no uniform policy justification for the exhaustion doctrine adopted by countries nor are there uniform rules on how the various types of exhaustion operate even within the same IP subject matter category</a:t>
            </a:r>
            <a:r>
              <a:rPr lang="en-US" sz="2000" i="1" dirty="0" smtClean="0"/>
              <a:t>.</a:t>
            </a:r>
            <a:endParaRPr lang="ru-RU" sz="2000" i="1" dirty="0" smtClean="0"/>
          </a:p>
          <a:p>
            <a:endParaRPr lang="ru-RU" sz="2000" i="1" dirty="0"/>
          </a:p>
          <a:p>
            <a:r>
              <a:rPr lang="en-US" sz="2000" i="1" dirty="0"/>
              <a:t>In practice, however, the lines between these various types of exhaustion are neither rigid nor unequivocal. Some countries employ so-called "mixed" regimes, employing national exhaustion for some types of IP and international exhaustion for others. In the case of copyright law, some jurisdictions even apply the chosen exhaustion regime differently among the various exclusive rights that the copyright owner holds in any given product.  In the case of trademarks, both the regimes of the U.S. and the E.U. are replete with compromises and contradictions</a:t>
            </a:r>
            <a:r>
              <a:rPr lang="en-US" sz="2000" i="1" dirty="0" smtClean="0"/>
              <a:t>.</a:t>
            </a:r>
            <a:endParaRPr lang="ru-RU" sz="2000" i="1" dirty="0" smtClean="0"/>
          </a:p>
          <a:p>
            <a:endParaRPr lang="ru-RU" sz="2000" dirty="0" smtClean="0"/>
          </a:p>
        </p:txBody>
      </p:sp>
    </p:spTree>
    <p:extLst>
      <p:ext uri="{BB962C8B-B14F-4D97-AF65-F5344CB8AC3E}">
        <p14:creationId xmlns:p14="http://schemas.microsoft.com/office/powerpoint/2010/main" val="15004341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1919</Words>
  <Application>Microsoft Macintosh PowerPoint</Application>
  <PresentationFormat>Экран (4:3)</PresentationFormat>
  <Paragraphs>148</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Office Theme</vt:lpstr>
      <vt:lpstr>О ценностях, затрагиваемых при регулировании параллельного импорта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Цель института ИС – экономическая эффективность…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Harvard Law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ценностях, затрагиваемых при регулировании параллельного импорта </dc:title>
  <dc:creator>Alexey Ivanov</dc:creator>
  <cp:lastModifiedBy>Alexey Ivanov</cp:lastModifiedBy>
  <cp:revision>22</cp:revision>
  <dcterms:created xsi:type="dcterms:W3CDTF">2011-12-25T20:22:57Z</dcterms:created>
  <dcterms:modified xsi:type="dcterms:W3CDTF">2015-02-18T14:40:11Z</dcterms:modified>
</cp:coreProperties>
</file>