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2" r:id="rId4"/>
    <p:sldId id="276" r:id="rId5"/>
    <p:sldId id="273" r:id="rId6"/>
    <p:sldId id="278" r:id="rId7"/>
    <p:sldId id="277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">
          <p15:clr>
            <a:srgbClr val="A4A3A4"/>
          </p15:clr>
        </p15:guide>
        <p15:guide id="2" orient="horz" pos="362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24">
          <p15:clr>
            <a:srgbClr val="A4A3A4"/>
          </p15:clr>
        </p15:guide>
        <p15:guide id="5" pos="5533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9AF"/>
    <a:srgbClr val="735A01"/>
    <a:srgbClr val="5F7577"/>
    <a:srgbClr val="395B73"/>
    <a:srgbClr val="777A71"/>
    <a:srgbClr val="D9E3DF"/>
    <a:srgbClr val="ECBC00"/>
    <a:srgbClr val="8597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26"/>
        <p:guide orient="horz" pos="3628"/>
        <p:guide orient="horz" pos="2160"/>
        <p:guide pos="224"/>
        <p:guide pos="55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50C8F-C136-4C39-A481-671A37638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3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RA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3" y="5934075"/>
            <a:ext cx="2084387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719138" y="5918200"/>
            <a:ext cx="408146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500"/>
              </a:lnSpc>
              <a:spcBef>
                <a:spcPct val="30000"/>
              </a:spcBef>
              <a:defRPr/>
            </a:pPr>
            <a:r>
              <a:rPr lang="en-US" sz="1400" dirty="0" smtClean="0">
                <a:solidFill>
                  <a:srgbClr val="9B9B9B"/>
                </a:solidFill>
              </a:rPr>
              <a:t>Pierre</a:t>
            </a:r>
            <a:r>
              <a:rPr lang="en-US" sz="1400" baseline="0" dirty="0" smtClean="0">
                <a:solidFill>
                  <a:srgbClr val="9B9B9B"/>
                </a:solidFill>
              </a:rPr>
              <a:t> </a:t>
            </a:r>
            <a:r>
              <a:rPr lang="en-US" sz="1400" baseline="0" dirty="0" err="1" smtClean="0">
                <a:solidFill>
                  <a:srgbClr val="9B9B9B"/>
                </a:solidFill>
              </a:rPr>
              <a:t>Régibeau</a:t>
            </a:r>
            <a:endParaRPr lang="en-US" sz="1400" dirty="0" smtClean="0">
              <a:solidFill>
                <a:srgbClr val="9B9B9B"/>
              </a:solidFill>
            </a:endParaRPr>
          </a:p>
          <a:p>
            <a:pPr>
              <a:lnSpc>
                <a:spcPts val="1500"/>
              </a:lnSpc>
              <a:spcBef>
                <a:spcPct val="30000"/>
              </a:spcBef>
              <a:defRPr/>
            </a:pPr>
            <a:r>
              <a:rPr lang="en-US" sz="1400" dirty="0" smtClean="0">
                <a:solidFill>
                  <a:srgbClr val="9B9B9B"/>
                </a:solidFill>
              </a:rPr>
              <a:t>Moscow</a:t>
            </a:r>
            <a:r>
              <a:rPr lang="en-US" sz="1400" baseline="0" dirty="0" smtClean="0">
                <a:solidFill>
                  <a:srgbClr val="9B9B9B"/>
                </a:solidFill>
              </a:rPr>
              <a:t> 2015</a:t>
            </a:r>
            <a:endParaRPr lang="en-US" sz="1400" dirty="0" smtClean="0">
              <a:solidFill>
                <a:srgbClr val="9B9B9B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719138" y="2787650"/>
            <a:ext cx="4648200" cy="48895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719138" y="3394075"/>
            <a:ext cx="4535487" cy="4159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924800" y="6629400"/>
            <a:ext cx="850900" cy="1651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D3AE4B6-4FD6-4B26-99D6-B453A4748D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0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1403350"/>
            <a:ext cx="3780854" cy="4173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716016" y="1403350"/>
            <a:ext cx="3780854" cy="41735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88BA7-4EE3-482E-BF97-E7B0DED9F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428B2-031F-4CBE-A8A3-C66B92A4BE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1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1B0CA-2137-4609-BD33-1A6FE0349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9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26C99-4636-4189-A229-0FCF96E21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1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00" y="360000"/>
            <a:ext cx="8280000" cy="54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3F682-8B2F-4D89-AD18-04C878D485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ctrTitle" hasCustomPrompt="1"/>
          </p:nvPr>
        </p:nvSpPr>
        <p:spPr bwMode="white">
          <a:xfrm>
            <a:off x="720000" y="1080000"/>
            <a:ext cx="3852863" cy="4889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GB" altLang="en-US" dirty="0" smtClean="0"/>
              <a:t>Enter title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ubTitle" idx="1" hasCustomPrompt="1"/>
          </p:nvPr>
        </p:nvSpPr>
        <p:spPr bwMode="white">
          <a:xfrm>
            <a:off x="719138" y="1771200"/>
            <a:ext cx="3565525" cy="5164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indent="0" eaLnBrk="1" hangingPunct="1"/>
            <a:r>
              <a:rPr lang="en-GB" altLang="en-US" dirty="0" smtClean="0"/>
              <a:t>Enter subtitle</a:t>
            </a:r>
          </a:p>
        </p:txBody>
      </p:sp>
    </p:spTree>
    <p:extLst>
      <p:ext uri="{BB962C8B-B14F-4D97-AF65-F5344CB8AC3E}">
        <p14:creationId xmlns:p14="http://schemas.microsoft.com/office/powerpoint/2010/main" val="2783088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611188"/>
            <a:ext cx="7772400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403350"/>
            <a:ext cx="777240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11"/>
          <p:cNvGrpSpPr>
            <a:grpSpLocks/>
          </p:cNvGrpSpPr>
          <p:nvPr userDrawn="1"/>
        </p:nvGrpSpPr>
        <p:grpSpPr bwMode="auto">
          <a:xfrm>
            <a:off x="354013" y="358775"/>
            <a:ext cx="8421687" cy="107950"/>
            <a:chOff x="226" y="226"/>
            <a:chExt cx="5305" cy="68"/>
          </a:xfrm>
        </p:grpSpPr>
        <p:sp>
          <p:nvSpPr>
            <p:cNvPr id="1035" name="Line 9"/>
            <p:cNvSpPr>
              <a:spLocks noChangeShapeType="1"/>
            </p:cNvSpPr>
            <p:nvPr userDrawn="1"/>
          </p:nvSpPr>
          <p:spPr bwMode="auto">
            <a:xfrm>
              <a:off x="226" y="226"/>
              <a:ext cx="5305" cy="0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6" name="Line 10"/>
            <p:cNvSpPr>
              <a:spLocks noChangeShapeType="1"/>
            </p:cNvSpPr>
            <p:nvPr userDrawn="1"/>
          </p:nvSpPr>
          <p:spPr bwMode="auto">
            <a:xfrm>
              <a:off x="385" y="226"/>
              <a:ext cx="0" cy="68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29" name="Group 13"/>
          <p:cNvGrpSpPr>
            <a:grpSpLocks/>
          </p:cNvGrpSpPr>
          <p:nvPr userDrawn="1"/>
        </p:nvGrpSpPr>
        <p:grpSpPr bwMode="auto">
          <a:xfrm>
            <a:off x="354013" y="5741988"/>
            <a:ext cx="8421687" cy="107950"/>
            <a:chOff x="226" y="226"/>
            <a:chExt cx="5305" cy="68"/>
          </a:xfrm>
        </p:grpSpPr>
        <p:sp>
          <p:nvSpPr>
            <p:cNvPr id="1033" name="Line 14"/>
            <p:cNvSpPr>
              <a:spLocks noChangeShapeType="1"/>
            </p:cNvSpPr>
            <p:nvPr userDrawn="1"/>
          </p:nvSpPr>
          <p:spPr bwMode="auto">
            <a:xfrm>
              <a:off x="226" y="226"/>
              <a:ext cx="5305" cy="0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4" name="Line 15"/>
            <p:cNvSpPr>
              <a:spLocks noChangeShapeType="1"/>
            </p:cNvSpPr>
            <p:nvPr userDrawn="1"/>
          </p:nvSpPr>
          <p:spPr bwMode="auto">
            <a:xfrm>
              <a:off x="385" y="226"/>
              <a:ext cx="0" cy="68"/>
            </a:xfrm>
            <a:prstGeom prst="line">
              <a:avLst/>
            </a:prstGeom>
            <a:noFill/>
            <a:ln w="9525">
              <a:solidFill>
                <a:srgbClr val="9B9B9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030" name="Picture 16" descr="CRA_logo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34075"/>
            <a:ext cx="2084388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7"/>
          <p:cNvSpPr txBox="1">
            <a:spLocks noChangeArrowheads="1"/>
          </p:cNvSpPr>
          <p:nvPr userDrawn="1"/>
        </p:nvSpPr>
        <p:spPr bwMode="auto">
          <a:xfrm>
            <a:off x="719138" y="5918200"/>
            <a:ext cx="4157662" cy="3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ts val="1300"/>
              </a:lnSpc>
              <a:defRPr/>
            </a:pPr>
            <a:r>
              <a:rPr lang="en-US" sz="1100" dirty="0" smtClean="0">
                <a:solidFill>
                  <a:srgbClr val="9B9B9B"/>
                </a:solidFill>
              </a:rPr>
              <a:t>Pierre </a:t>
            </a:r>
            <a:r>
              <a:rPr lang="en-US" sz="1100" dirty="0" err="1" smtClean="0">
                <a:solidFill>
                  <a:srgbClr val="9B9B9B"/>
                </a:solidFill>
              </a:rPr>
              <a:t>Régibeau</a:t>
            </a:r>
            <a:endParaRPr lang="en-US" sz="1100" dirty="0" smtClean="0">
              <a:solidFill>
                <a:srgbClr val="9B9B9B"/>
              </a:solidFill>
            </a:endParaRPr>
          </a:p>
          <a:p>
            <a:pPr>
              <a:lnSpc>
                <a:spcPts val="1300"/>
              </a:lnSpc>
              <a:defRPr/>
            </a:pPr>
            <a:r>
              <a:rPr lang="en-US" sz="1100" dirty="0" smtClean="0">
                <a:solidFill>
                  <a:srgbClr val="9B9B9B"/>
                </a:solidFill>
              </a:rPr>
              <a:t>Moscow</a:t>
            </a:r>
            <a:r>
              <a:rPr lang="en-US" sz="1100" baseline="0" dirty="0" smtClean="0">
                <a:solidFill>
                  <a:srgbClr val="9B9B9B"/>
                </a:solidFill>
              </a:rPr>
              <a:t> 2015</a:t>
            </a:r>
            <a:endParaRPr lang="en-US" sz="1100" dirty="0" smtClean="0">
              <a:solidFill>
                <a:srgbClr val="9B9B9B"/>
              </a:solidFill>
            </a:endParaRP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629400"/>
            <a:ext cx="6223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B9B"/>
                </a:solidFill>
              </a:defRPr>
            </a:lvl1pPr>
          </a:lstStyle>
          <a:p>
            <a:fld id="{117F1307-ABCA-45EB-96A6-62CC74F7B2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3" r:id="rId2"/>
    <p:sldLayoutId id="2147483804" r:id="rId3"/>
    <p:sldLayoutId id="2147483805" r:id="rId4"/>
    <p:sldLayoutId id="2147483806" r:id="rId5"/>
    <p:sldLayoutId id="214748380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9B9B9B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7013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457200" indent="-219075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728663" indent="-261938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992188" indent="-252413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1449388" indent="-252413" algn="l" rtl="0" fontAlgn="base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1906588" indent="-252413" algn="l" rtl="0" fontAlgn="base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363788" indent="-252413" algn="l" rtl="0" fontAlgn="base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820988" indent="-252413" algn="l" rtl="0" fontAlgn="base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239" y="344488"/>
            <a:ext cx="8428347" cy="537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138" y="1080000"/>
            <a:ext cx="7205662" cy="488950"/>
          </a:xfrm>
        </p:spPr>
        <p:txBody>
          <a:bodyPr/>
          <a:lstStyle/>
          <a:p>
            <a:r>
              <a:rPr lang="en-GB" dirty="0" smtClean="0"/>
              <a:t>IP and Competition Law at the European Commission: The Role of Economics</a:t>
            </a:r>
            <a:br>
              <a:rPr lang="en-GB" dirty="0" smtClean="0"/>
            </a:br>
            <a:r>
              <a:rPr lang="en-GB" dirty="0" smtClean="0"/>
              <a:t>…in 8 Minutes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138" y="2564904"/>
            <a:ext cx="4535487" cy="792088"/>
          </a:xfrm>
        </p:spPr>
        <p:txBody>
          <a:bodyPr/>
          <a:lstStyle/>
          <a:p>
            <a:r>
              <a:rPr lang="en-GB" dirty="0" smtClean="0"/>
              <a:t>Pierre </a:t>
            </a:r>
            <a:r>
              <a:rPr lang="en-GB" dirty="0" err="1" smtClean="0"/>
              <a:t>Régibeau</a:t>
            </a:r>
            <a:r>
              <a:rPr lang="en-GB" dirty="0" smtClean="0"/>
              <a:t>, Vice-President</a:t>
            </a:r>
          </a:p>
          <a:p>
            <a:r>
              <a:rPr lang="en-GB" dirty="0" smtClean="0"/>
              <a:t>Charles River Associates, London</a:t>
            </a:r>
            <a:endParaRPr lang="en-GB" dirty="0"/>
          </a:p>
        </p:txBody>
      </p:sp>
      <p:sp>
        <p:nvSpPr>
          <p:cNvPr id="9217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85080A2D-4278-4CE9-A96C-1705BDFAA68B}" type="slidenum">
              <a:rPr lang="en-US" sz="1000">
                <a:solidFill>
                  <a:srgbClr val="9B9B9B"/>
                </a:solidFill>
              </a:rPr>
              <a:pPr/>
              <a:t>1</a:t>
            </a:fld>
            <a:endParaRPr lang="en-US" sz="1000">
              <a:solidFill>
                <a:srgbClr val="9B9B9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611188"/>
            <a:ext cx="7772400" cy="945604"/>
          </a:xfrm>
        </p:spPr>
        <p:txBody>
          <a:bodyPr/>
          <a:lstStyle/>
          <a:p>
            <a:r>
              <a:rPr lang="en-GB" dirty="0" smtClean="0"/>
              <a:t>Competition and IP: Economics ‘ Three Main Roles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B0CA-2137-4609-BD33-1A6FE034902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19138" y="1772816"/>
            <a:ext cx="76261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• Studies for the Commission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• Report on the Revision of the TT Guidelines (DG Comp)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• Report on Standard-Setting Organisations (DG Grow)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• Report on Copyrights (DG Market)</a:t>
            </a:r>
          </a:p>
          <a:p>
            <a:r>
              <a:rPr lang="en-GB" sz="2000" dirty="0" smtClean="0"/>
              <a:t>• “White Papers” for Interested Parties</a:t>
            </a:r>
          </a:p>
          <a:p>
            <a:r>
              <a:rPr lang="en-GB" sz="2000" dirty="0" smtClean="0"/>
              <a:t>• Cases</a:t>
            </a:r>
          </a:p>
          <a:p>
            <a:r>
              <a:rPr lang="en-GB" sz="2000" dirty="0" smtClean="0"/>
              <a:t>	• Standard Essential Patent Cases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• “Pay for Delay” Cases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• But also mergers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067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3F682-8B2F-4D89-AD18-04C878D485B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20000" y="1080000"/>
            <a:ext cx="5292160" cy="488950"/>
          </a:xfrm>
        </p:spPr>
        <p:txBody>
          <a:bodyPr/>
          <a:lstStyle/>
          <a:p>
            <a:r>
              <a:rPr lang="en-GB" dirty="0" smtClean="0"/>
              <a:t>Revising the TT Guidelines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2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Main issues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B0CA-2137-4609-BD33-1A6FE034902E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9138" y="1556792"/>
                <a:ext cx="8395312" cy="4247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GB" sz="1800" dirty="0" smtClean="0"/>
                  <a:t>Grant-backs</a:t>
                </a:r>
              </a:p>
              <a:p>
                <a:r>
                  <a:rPr lang="en-GB" sz="1800" dirty="0" smtClean="0"/>
                  <a:t>	• Old TT Guidelines: emphasis on “non severable”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  innovations (GB ok) versus “severable” innovation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  (GB not ok).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• Economic point: GB hurt follow-on innovation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800" dirty="0" smtClean="0"/>
                  <a:t> OK</a:t>
                </a:r>
              </a:p>
              <a:p>
                <a:r>
                  <a:rPr lang="en-GB" sz="1800" dirty="0"/>
                  <a:t> </a:t>
                </a:r>
                <a:r>
                  <a:rPr lang="en-GB" sz="1800" dirty="0" smtClean="0"/>
                  <a:t>              only if necessary to licensing. Non-severable innovation means</a:t>
                </a:r>
              </a:p>
              <a:p>
                <a:r>
                  <a:rPr lang="en-GB" sz="1800" dirty="0" smtClean="0"/>
                  <a:t>	  that the licensor has control of the follow-on innovation anyway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 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800" dirty="0" smtClean="0"/>
                  <a:t> no need for GB clause.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• New TT Guidelines: emphasis on exclusivity</a:t>
                </a:r>
              </a:p>
              <a:p>
                <a:endParaRPr lang="en-GB" sz="1800" dirty="0" smtClean="0"/>
              </a:p>
              <a:p>
                <a:r>
                  <a:rPr lang="en-GB" sz="1800" dirty="0" smtClean="0"/>
                  <a:t>2. Patent Pools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• Should the exemption be extended beyond to pools of strict </a:t>
                </a:r>
              </a:p>
              <a:p>
                <a:r>
                  <a:rPr lang="en-GB" sz="1800" dirty="0"/>
                  <a:t> </a:t>
                </a:r>
                <a:r>
                  <a:rPr lang="en-GB" sz="1800" dirty="0" smtClean="0"/>
                  <a:t>              complements?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• </a:t>
                </a:r>
                <a:r>
                  <a:rPr lang="en-GB" sz="1800" dirty="0" err="1" smtClean="0"/>
                  <a:t>Tirole</a:t>
                </a:r>
                <a:r>
                  <a:rPr lang="en-GB" sz="1800" dirty="0" smtClean="0"/>
                  <a:t> and Lerner (2002): little guidance beyond strict complementarity</a:t>
                </a:r>
              </a:p>
              <a:p>
                <a:r>
                  <a:rPr lang="en-GB" sz="1800" dirty="0"/>
                  <a:t>	</a:t>
                </a:r>
                <a:r>
                  <a:rPr lang="en-GB" sz="1800" dirty="0" smtClean="0"/>
                  <a:t>  </a:t>
                </a:r>
                <a14:m>
                  <m:oMath xmlns:m="http://schemas.openxmlformats.org/officeDocument/2006/math">
                    <m:r>
                      <a:rPr lang="en-GB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1800" dirty="0" smtClean="0"/>
                  <a:t> no.</a:t>
                </a:r>
                <a:endParaRPr lang="en-GB" sz="1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38" y="1556792"/>
                <a:ext cx="8395312" cy="4247317"/>
              </a:xfrm>
              <a:prstGeom prst="rect">
                <a:avLst/>
              </a:prstGeom>
              <a:blipFill rotWithShape="0">
                <a:blip r:embed="rId2"/>
                <a:stretch>
                  <a:fillRect l="-654" t="-717" b="-12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5E2D1EE-C848-4B8F-B3C7-1942FA63ECE2}" type="slidenum">
              <a:rPr lang="en-US" altLang="en-US" sz="1000">
                <a:solidFill>
                  <a:srgbClr val="9B9B9B"/>
                </a:solidFill>
              </a:rPr>
              <a:pPr/>
              <a:t>5</a:t>
            </a:fld>
            <a:endParaRPr lang="en-US" altLang="en-US" sz="1000">
              <a:solidFill>
                <a:srgbClr val="9B9B9B"/>
              </a:solidFill>
            </a:endParaRPr>
          </a:p>
        </p:txBody>
      </p: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30213" y="358775"/>
            <a:ext cx="8280400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8"/>
          <p:cNvSpPr>
            <a:spLocks noGrp="1" noChangeArrowheads="1"/>
          </p:cNvSpPr>
          <p:nvPr>
            <p:ph type="ctrTitle"/>
          </p:nvPr>
        </p:nvSpPr>
        <p:spPr bwMode="white">
          <a:xfrm>
            <a:off x="704850" y="2420938"/>
            <a:ext cx="3852863" cy="48895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SEP Cases</a:t>
            </a:r>
          </a:p>
        </p:txBody>
      </p:sp>
      <p:sp>
        <p:nvSpPr>
          <p:cNvPr id="4101" name="Rectangle 9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719138" y="3090069"/>
            <a:ext cx="3565525" cy="631825"/>
          </a:xfrm>
        </p:spPr>
        <p:txBody>
          <a:bodyPr/>
          <a:lstStyle/>
          <a:p>
            <a:pPr marL="0" indent="0" eaLnBrk="1" hangingPunct="1"/>
            <a:r>
              <a:rPr lang="en-GB" alt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9341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2500" y="1628775"/>
            <a:ext cx="2087563" cy="11525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Complaints:</a:t>
            </a:r>
          </a:p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SEP rates not FRAND</a:t>
            </a:r>
          </a:p>
          <a:p>
            <a:pPr algn="ctr">
              <a:defRPr/>
            </a:pPr>
            <a:r>
              <a:rPr lang="en-GB" sz="1400" b="1" dirty="0">
                <a:solidFill>
                  <a:schemeClr val="tx1"/>
                </a:solidFill>
              </a:rPr>
              <a:t>Injunctions to impose these rates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2484438" y="2205038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68313" y="1412875"/>
            <a:ext cx="1727200" cy="14398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Pacify</a:t>
            </a:r>
          </a:p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Patent “Wars”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4"/>
          </p:cNvCxnSpPr>
          <p:nvPr/>
        </p:nvCxnSpPr>
        <p:spPr>
          <a:xfrm>
            <a:off x="1331913" y="2852738"/>
            <a:ext cx="0" cy="1081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8313" y="4076700"/>
            <a:ext cx="1727200" cy="14398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b="1" dirty="0">
                <a:solidFill>
                  <a:schemeClr val="tx1"/>
                </a:solidFill>
              </a:rPr>
              <a:t>Caused by Thickets?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2195513" y="4797425"/>
            <a:ext cx="14398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3779838" y="4076700"/>
            <a:ext cx="1584325" cy="14398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Help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sz="1800" b="1" dirty="0">
                <a:solidFill>
                  <a:schemeClr val="tx1"/>
                </a:solidFill>
              </a:rPr>
              <a:t>“fix” the patent system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372225" y="4076700"/>
            <a:ext cx="2087563" cy="13684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Patents too long</a:t>
            </a:r>
          </a:p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→</a:t>
            </a:r>
          </a:p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Regulate Royalty Base?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195513" y="908050"/>
            <a:ext cx="1008062" cy="3025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92500" y="333375"/>
            <a:ext cx="2232025" cy="9350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SSOs are Poorly Regulated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stCxn id="4" idx="0"/>
            <a:endCxn id="23" idx="2"/>
          </p:cNvCxnSpPr>
          <p:nvPr/>
        </p:nvCxnSpPr>
        <p:spPr>
          <a:xfrm flipV="1">
            <a:off x="4535488" y="1268413"/>
            <a:ext cx="73025" cy="360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3" idx="3"/>
          </p:cNvCxnSpPr>
          <p:nvPr/>
        </p:nvCxnSpPr>
        <p:spPr>
          <a:xfrm flipV="1">
            <a:off x="5724525" y="549275"/>
            <a:ext cx="1439863" cy="250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308850" y="188913"/>
            <a:ext cx="1511300" cy="719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 err="1">
                <a:solidFill>
                  <a:schemeClr val="tx1"/>
                </a:solidFill>
              </a:rPr>
              <a:t>Frand</a:t>
            </a:r>
            <a:r>
              <a:rPr lang="en-GB" sz="1800" b="1" dirty="0">
                <a:solidFill>
                  <a:schemeClr val="tx1"/>
                </a:solidFill>
              </a:rPr>
              <a:t> Portability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3" idx="3"/>
          </p:cNvCxnSpPr>
          <p:nvPr/>
        </p:nvCxnSpPr>
        <p:spPr>
          <a:xfrm>
            <a:off x="5724525" y="800100"/>
            <a:ext cx="1439863" cy="4683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308850" y="1125538"/>
            <a:ext cx="1511300" cy="719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Spell out </a:t>
            </a:r>
            <a:r>
              <a:rPr lang="en-GB" sz="1800" b="1" dirty="0" err="1">
                <a:solidFill>
                  <a:schemeClr val="tx1"/>
                </a:solidFill>
              </a:rPr>
              <a:t>Frand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4" idx="2"/>
          </p:cNvCxnSpPr>
          <p:nvPr/>
        </p:nvCxnSpPr>
        <p:spPr>
          <a:xfrm>
            <a:off x="4535488" y="2781300"/>
            <a:ext cx="323850" cy="287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697413" y="2924175"/>
            <a:ext cx="1387475" cy="11525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</a:rPr>
              <a:t>Fix judicial IP process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4" idx="7"/>
          </p:cNvCxnSpPr>
          <p:nvPr/>
        </p:nvCxnSpPr>
        <p:spPr>
          <a:xfrm flipV="1">
            <a:off x="5881688" y="2420938"/>
            <a:ext cx="777875" cy="673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875463" y="2133600"/>
            <a:ext cx="1944687" cy="790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When are injunctions ok</a:t>
            </a:r>
            <a:r>
              <a:rPr lang="en-GB" b="1" dirty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4" idx="6"/>
          </p:cNvCxnSpPr>
          <p:nvPr/>
        </p:nvCxnSpPr>
        <p:spPr>
          <a:xfrm>
            <a:off x="6084888" y="35004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875463" y="3094038"/>
            <a:ext cx="1944687" cy="695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b="1" dirty="0">
                <a:solidFill>
                  <a:schemeClr val="tx1"/>
                </a:solidFill>
              </a:rPr>
              <a:t>Bifurcation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stCxn id="17" idx="6"/>
          </p:cNvCxnSpPr>
          <p:nvPr/>
        </p:nvCxnSpPr>
        <p:spPr>
          <a:xfrm>
            <a:off x="5364163" y="4797425"/>
            <a:ext cx="9064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7" grpId="0" animBg="1"/>
      <p:bldP spid="20" grpId="0" animBg="1"/>
      <p:bldP spid="23" grpId="0" animBg="1"/>
      <p:bldP spid="28" grpId="0" animBg="1"/>
      <p:bldP spid="31" grpId="0" animBg="1"/>
      <p:bldP spid="34" grpId="0" animBg="1"/>
      <p:bldP spid="38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611188"/>
            <a:ext cx="7772400" cy="873596"/>
          </a:xfrm>
        </p:spPr>
        <p:txBody>
          <a:bodyPr/>
          <a:lstStyle/>
          <a:p>
            <a:r>
              <a:rPr lang="en-GB" dirty="0" smtClean="0"/>
              <a:t>SEP Cases: Achievements and outstanding issues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1B0CA-2137-4609-BD33-1A6FE034902E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19138" y="1578708"/>
                <a:ext cx="7020127" cy="4832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/>
                  <a:t>Achievements: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• A clearer process and time table for the use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  of injunctions</a:t>
                </a:r>
              </a:p>
              <a:p>
                <a:endParaRPr lang="en-GB" sz="2000" dirty="0" smtClean="0"/>
              </a:p>
              <a:p>
                <a:r>
                  <a:rPr lang="en-GB" sz="2000" dirty="0" smtClean="0"/>
                  <a:t>Remaining Issues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• Portfolio Licensing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• Dominance and “buyer power”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• Royalty Base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• SSO Procedures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000" dirty="0" smtClean="0"/>
                  <a:t> DG </a:t>
                </a:r>
                <a:r>
                  <a:rPr lang="en-GB" sz="2000" dirty="0" err="1" smtClean="0"/>
                  <a:t>Grow’s</a:t>
                </a:r>
                <a:r>
                  <a:rPr lang="en-GB" sz="2000" dirty="0" smtClean="0"/>
                  <a:t> study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• Licensing </a:t>
                </a:r>
                <a:r>
                  <a:rPr lang="en-GB" sz="2000" i="1" dirty="0" smtClean="0"/>
                  <a:t>to the SSO</a:t>
                </a:r>
                <a:r>
                  <a:rPr lang="en-GB" sz="2000" dirty="0" smtClean="0"/>
                  <a:t>?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• Pre-set </a:t>
                </a:r>
                <a:r>
                  <a:rPr lang="en-GB" sz="2000" i="1" dirty="0" smtClean="0"/>
                  <a:t>total</a:t>
                </a:r>
                <a:r>
                  <a:rPr lang="en-GB" sz="2000" dirty="0" smtClean="0"/>
                  <a:t> royalty?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• Joint litigation?</a:t>
                </a:r>
              </a:p>
              <a:p>
                <a:r>
                  <a:rPr lang="en-GB" sz="2000" dirty="0"/>
                  <a:t>	</a:t>
                </a:r>
                <a:r>
                  <a:rPr lang="en-GB" sz="2000" dirty="0" smtClean="0"/>
                  <a:t>	• An essential facility regime for “hold-outs”?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138" y="1578708"/>
                <a:ext cx="7020127" cy="4832092"/>
              </a:xfrm>
              <a:prstGeom prst="rect">
                <a:avLst/>
              </a:prstGeom>
              <a:blipFill rotWithShape="0">
                <a:blip r:embed="rId2"/>
                <a:stretch>
                  <a:fillRect l="-955" t="-6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4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358775"/>
            <a:ext cx="8280400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Rectangle 16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5FF7B92-F84A-4FE6-A405-61279CE90D80}" type="slidenum">
              <a:rPr lang="en-US" sz="1000">
                <a:solidFill>
                  <a:srgbClr val="9B9B9B"/>
                </a:solidFill>
              </a:rPr>
              <a:pPr/>
              <a:t>8</a:t>
            </a:fld>
            <a:endParaRPr lang="en-US" sz="1000">
              <a:solidFill>
                <a:srgbClr val="9B9B9B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ctrTitle"/>
          </p:nvPr>
        </p:nvSpPr>
        <p:spPr bwMode="white">
          <a:xfrm>
            <a:off x="719138" y="533400"/>
            <a:ext cx="2328862" cy="4767263"/>
          </a:xfrm>
          <a:noFill/>
        </p:spPr>
        <p:txBody>
          <a:bodyPr/>
          <a:lstStyle/>
          <a:p>
            <a:pPr eaLnBrk="1" hangingPunct="1">
              <a:lnSpc>
                <a:spcPts val="1400"/>
              </a:lnSpc>
              <a:spcBef>
                <a:spcPct val="150000"/>
              </a:spcBef>
              <a:spcAft>
                <a:spcPct val="150000"/>
              </a:spcAft>
            </a:pPr>
            <a:r>
              <a:rPr lang="en-US" sz="1200" b="1" dirty="0" smtClean="0"/>
              <a:t>London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Tel +44 (0)20 7664 3700 </a:t>
            </a:r>
            <a:br>
              <a:rPr lang="en-US" sz="1200" dirty="0" smtClean="0"/>
            </a:br>
            <a:r>
              <a:rPr lang="en-US" sz="1200" dirty="0" smtClean="0"/>
              <a:t>99 </a:t>
            </a:r>
            <a:r>
              <a:rPr lang="en-US" sz="1200" dirty="0" err="1" smtClean="0"/>
              <a:t>Bishopsgate</a:t>
            </a:r>
            <a:r>
              <a:rPr lang="en-US" sz="1200" dirty="0" smtClean="0"/>
              <a:t> </a:t>
            </a:r>
            <a:br>
              <a:rPr lang="en-US" sz="1200" dirty="0" smtClean="0"/>
            </a:br>
            <a:r>
              <a:rPr lang="en-US" sz="1200" dirty="0" smtClean="0"/>
              <a:t>London EC2M 3XD </a:t>
            </a:r>
            <a:br>
              <a:rPr lang="en-US" sz="1200" dirty="0" smtClean="0"/>
            </a:br>
            <a:r>
              <a:rPr lang="en-US" sz="1200" dirty="0" smtClean="0"/>
              <a:t>United Kingdom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Brussels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fr-FR" sz="1200" dirty="0" smtClean="0"/>
              <a:t>Tel +32 (0)2 627 1400</a:t>
            </a:r>
            <a:br>
              <a:rPr lang="fr-FR" sz="1200" dirty="0" smtClean="0"/>
            </a:br>
            <a:r>
              <a:rPr lang="fr-FR" sz="1200" dirty="0" smtClean="0"/>
              <a:t>143 Avenue Louise</a:t>
            </a:r>
            <a:br>
              <a:rPr lang="fr-FR" sz="1200" dirty="0" smtClean="0"/>
            </a:br>
            <a:r>
              <a:rPr lang="fr-FR" sz="1200" dirty="0" smtClean="0"/>
              <a:t>B-1050 Brussels</a:t>
            </a:r>
            <a:br>
              <a:rPr lang="fr-FR" sz="1200" dirty="0" smtClean="0"/>
            </a:br>
            <a:r>
              <a:rPr lang="fr-FR" sz="1200" dirty="0" err="1" smtClean="0"/>
              <a:t>Belgium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 smtClean="0"/>
              <a:t>Paris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fr-FR" sz="1200" dirty="0" smtClean="0"/>
              <a:t>Tel +33 (0)1 70 38 52 78</a:t>
            </a:r>
            <a:br>
              <a:rPr lang="fr-FR" sz="1200" dirty="0" smtClean="0"/>
            </a:br>
            <a:r>
              <a:rPr lang="fr-FR" sz="1200" dirty="0" smtClean="0"/>
              <a:t>27 Avenue de l</a:t>
            </a:r>
            <a:r>
              <a:rPr lang="fr-FR" altLang="en-US" sz="1200" dirty="0" smtClean="0"/>
              <a:t>’</a:t>
            </a:r>
            <a:r>
              <a:rPr lang="fr-FR" sz="1200" dirty="0" smtClean="0"/>
              <a:t>Opéra</a:t>
            </a:r>
            <a:br>
              <a:rPr lang="fr-FR" sz="1200" dirty="0" smtClean="0"/>
            </a:br>
            <a:r>
              <a:rPr lang="fr-FR" sz="1200" dirty="0" smtClean="0"/>
              <a:t>75001 Paris</a:t>
            </a:r>
            <a:br>
              <a:rPr lang="fr-FR" sz="1200" dirty="0" smtClean="0"/>
            </a:br>
            <a:r>
              <a:rPr lang="fr-FR" sz="1200" dirty="0" smtClean="0"/>
              <a:t>France</a:t>
            </a:r>
            <a:br>
              <a:rPr lang="fr-FR" sz="1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200" b="1" dirty="0" smtClean="0">
                <a:solidFill>
                  <a:srgbClr val="FFFFFF"/>
                </a:solidFill>
              </a:rPr>
              <a:t>Sydney</a:t>
            </a:r>
            <a:r>
              <a:rPr lang="en-US" sz="1200" dirty="0" smtClean="0">
                <a:solidFill>
                  <a:srgbClr val="FFFFFF"/>
                </a:solidFill>
              </a:rPr>
              <a:t/>
            </a:r>
            <a:br>
              <a:rPr lang="en-US" sz="1200" dirty="0" smtClean="0">
                <a:solidFill>
                  <a:srgbClr val="FFFFFF"/>
                </a:solidFill>
              </a:rPr>
            </a:br>
            <a:r>
              <a:rPr lang="en-US" sz="1200" dirty="0" smtClean="0">
                <a:solidFill>
                  <a:srgbClr val="FFFFFF"/>
                </a:solidFill>
              </a:rPr>
              <a:t>Tel +61 (0)2 9779 1500</a:t>
            </a:r>
            <a:br>
              <a:rPr lang="en-US" sz="1200" dirty="0" smtClean="0">
                <a:solidFill>
                  <a:srgbClr val="FFFFFF"/>
                </a:solidFill>
              </a:rPr>
            </a:br>
            <a:r>
              <a:rPr lang="en-US" sz="1200" dirty="0" smtClean="0">
                <a:solidFill>
                  <a:srgbClr val="FFFFFF"/>
                </a:solidFill>
              </a:rPr>
              <a:t>Level 23, Tower 1</a:t>
            </a:r>
            <a:br>
              <a:rPr lang="en-US" sz="1200" dirty="0" smtClean="0">
                <a:solidFill>
                  <a:srgbClr val="FFFFFF"/>
                </a:solidFill>
              </a:rPr>
            </a:br>
            <a:r>
              <a:rPr lang="en-US" sz="1200" dirty="0" smtClean="0">
                <a:solidFill>
                  <a:srgbClr val="FFFFFF"/>
                </a:solidFill>
              </a:rPr>
              <a:t>520 Oxford Street</a:t>
            </a:r>
            <a:br>
              <a:rPr lang="en-US" sz="1200" dirty="0" smtClean="0">
                <a:solidFill>
                  <a:srgbClr val="FFFFFF"/>
                </a:solidFill>
              </a:rPr>
            </a:br>
            <a:r>
              <a:rPr lang="en-US" sz="1200" dirty="0" err="1" smtClean="0">
                <a:solidFill>
                  <a:srgbClr val="FFFFFF"/>
                </a:solidFill>
              </a:rPr>
              <a:t>Bondi</a:t>
            </a:r>
            <a:r>
              <a:rPr lang="en-US" sz="1200" dirty="0" smtClean="0">
                <a:solidFill>
                  <a:srgbClr val="FFFFFF"/>
                </a:solidFill>
              </a:rPr>
              <a:t> Junction NSW 2022</a:t>
            </a:r>
            <a:br>
              <a:rPr lang="en-US" sz="1200" dirty="0" smtClean="0">
                <a:solidFill>
                  <a:srgbClr val="FFFFFF"/>
                </a:solidFill>
              </a:rPr>
            </a:br>
            <a:r>
              <a:rPr lang="en-US" sz="1200" dirty="0" smtClean="0">
                <a:solidFill>
                  <a:srgbClr val="FFFFFF"/>
                </a:solidFill>
              </a:rPr>
              <a:t>Australia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white">
          <a:xfrm>
            <a:off x="719138" y="5389563"/>
            <a:ext cx="16764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www.crai.com/ecp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120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Blank Presentation</vt:lpstr>
      <vt:lpstr>IP and Competition Law at the European Commission: The Role of Economics …in 8 Minutes</vt:lpstr>
      <vt:lpstr>Competition and IP: Economics ‘ Three Main Roles</vt:lpstr>
      <vt:lpstr>Revising the TT Guidelines</vt:lpstr>
      <vt:lpstr>Two Main issues</vt:lpstr>
      <vt:lpstr>SEP Cases</vt:lpstr>
      <vt:lpstr>Презентация PowerPoint</vt:lpstr>
      <vt:lpstr>SEP Cases: Achievements and outstanding issues</vt:lpstr>
      <vt:lpstr>London Tel +44 (0)20 7664 3700  99 Bishopsgate  London EC2M 3XD  United Kingdom  Brussels Tel +32 (0)2 627 1400 143 Avenue Louise B-1050 Brussels Belgium  Paris Tel +33 (0)1 70 38 52 78 27 Avenue de l’Opéra 75001 Paris France  Sydney Tel +61 (0)2 9779 1500 Level 23, Tower 1 520 Oxford Street Bondi Junction NSW 2022 Australia</vt:lpstr>
    </vt:vector>
  </TitlesOfParts>
  <Company>Mike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Korotetskaya Lyubov</cp:lastModifiedBy>
  <cp:revision>66</cp:revision>
  <dcterms:created xsi:type="dcterms:W3CDTF">2010-11-25T14:57:18Z</dcterms:created>
  <dcterms:modified xsi:type="dcterms:W3CDTF">2015-04-27T16:44:14Z</dcterms:modified>
</cp:coreProperties>
</file>