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embeddings/oleObject1.bin" ContentType="application/vnd.openxmlformats-officedocument.oleObject"/>
  <Override PartName="/ppt/tags/tag2.xml" ContentType="application/vnd.openxmlformats-officedocument.presentationml.tags+xml"/>
  <Override PartName="/ppt/embeddings/oleObject2.bin" ContentType="application/vnd.openxmlformats-officedocument.oleObject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64" r:id="rId3"/>
    <p:sldId id="260" r:id="rId4"/>
    <p:sldId id="267" r:id="rId5"/>
    <p:sldId id="270" r:id="rId6"/>
    <p:sldId id="269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052" autoAdjust="0"/>
  </p:normalViewPr>
  <p:slideViewPr>
    <p:cSldViewPr>
      <p:cViewPr>
        <p:scale>
          <a:sx n="100" d="100"/>
          <a:sy n="100" d="100"/>
        </p:scale>
        <p:origin x="-1888" y="-7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C1202-4CA4-4F67-A8A9-3C760D9F1F18}" type="datetimeFigureOut">
              <a:rPr lang="ru-RU" smtClean="0"/>
              <a:t>2/17/16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8341E-9B86-4CD9-A7EC-7FDB06E190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9166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E2B49-89FC-4D19-B80B-16447CB739C1}" type="datetimeFigureOut">
              <a:rPr lang="ru-RU" smtClean="0"/>
              <a:t>2/17/16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D4537-30D8-405E-B25C-4BC53829A4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3622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388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1" Type="http://schemas.openxmlformats.org/officeDocument/2006/relationships/vmlDrawing" Target="../drawings/vmlDrawing2.vml"/><Relationship Id="rId2" Type="http://schemas.openxmlformats.org/officeDocument/2006/relationships/tags" Target="../tags/tag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728" name="Rectangle 15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2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50" descr="BCG_Logotype_Regular_rev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43554" y="5840413"/>
            <a:ext cx="3856892" cy="252412"/>
          </a:xfrm>
          <a:prstGeom prst="rect">
            <a:avLst/>
          </a:prstGeom>
          <a:noFill/>
        </p:spPr>
      </p:pic>
      <p:grpSp>
        <p:nvGrpSpPr>
          <p:cNvPr id="10" name="Group 9"/>
          <p:cNvGrpSpPr/>
          <p:nvPr userDrawn="1"/>
        </p:nvGrpSpPr>
        <p:grpSpPr>
          <a:xfrm>
            <a:off x="225083" y="476250"/>
            <a:ext cx="8876714" cy="6381750"/>
            <a:chOff x="243840" y="476250"/>
            <a:chExt cx="9616440" cy="6381750"/>
          </a:xfrm>
        </p:grpSpPr>
        <p:sp>
          <p:nvSpPr>
            <p:cNvPr id="8" name="Rectangle 7"/>
            <p:cNvSpPr/>
            <p:nvPr userDrawn="1"/>
          </p:nvSpPr>
          <p:spPr bwMode="auto">
            <a:xfrm>
              <a:off x="243840" y="731520"/>
              <a:ext cx="9616440" cy="45720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888952" fontAlgn="base"/>
              <a:endParaRPr lang="ru-RU" sz="1200" dirty="0" smtClean="0">
                <a:solidFill>
                  <a:srgbClr val="000000"/>
                </a:solidFill>
              </a:endParaRPr>
            </a:p>
          </p:txBody>
        </p:sp>
        <p:pic>
          <p:nvPicPr>
            <p:cNvPr id="5" name="Picture 5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871621" y="1741488"/>
              <a:ext cx="2736850" cy="5116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7"/>
            <p:cNvPicPr>
              <a:picLocks noChangeAspect="1" noChangeArrowheads="1"/>
            </p:cNvPicPr>
            <p:nvPr userDrawn="1"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68313" y="476250"/>
              <a:ext cx="2733675" cy="1073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"/>
          <p:cNvSpPr/>
          <p:nvPr userDrawn="1"/>
        </p:nvSpPr>
        <p:spPr bwMode="auto">
          <a:xfrm>
            <a:off x="432291" y="6637020"/>
            <a:ext cx="615754" cy="2057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88952" fontAlgn="base"/>
            <a:endParaRPr lang="ru-RU" sz="1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151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4978" y="1509714"/>
            <a:ext cx="8274051" cy="4613275"/>
          </a:xfrm>
        </p:spPr>
        <p:txBody>
          <a:bodyPr/>
          <a:lstStyle>
            <a:lvl3pPr>
              <a:buFont typeface="Trebuchet MS" pitchFamily="34" charset="0"/>
              <a:buChar char="—"/>
              <a:defRPr/>
            </a:lvl3pPr>
            <a:lvl4pPr>
              <a:buFont typeface="Trebuchet MS" pitchFamily="34" charset="0"/>
              <a:buChar char="—"/>
              <a:defRPr/>
            </a:lvl4pPr>
            <a:lvl5pPr>
              <a:buFont typeface="Trebuchet MS" pitchFamily="34" charset="0"/>
              <a:buChar char="—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737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1320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5348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165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theme" Target="../theme/theme2.xml"/><Relationship Id="rId7" Type="http://schemas.openxmlformats.org/officeDocument/2006/relationships/vmlDrawing" Target="../drawings/vmlDrawing1.vml"/><Relationship Id="rId8" Type="http://schemas.openxmlformats.org/officeDocument/2006/relationships/tags" Target="../tags/tag1.xml"/><Relationship Id="rId9" Type="http://schemas.openxmlformats.org/officeDocument/2006/relationships/oleObject" Target="../embeddings/oleObject1.bin"/><Relationship Id="rId10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0" y="0"/>
          <a:ext cx="146538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" name="think-cell Slide" r:id="rId9" imgW="360" imgH="360" progId="TCLayout.ActiveDocument.1">
                  <p:embed/>
                </p:oleObj>
              </mc:Choice>
              <mc:Fallback>
                <p:oleObj name="think-cell Slide" r:id="rId9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63513"/>
            <a:ext cx="8274050" cy="83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4439" rIns="0" bIns="4443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Slide title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4975" y="1509714"/>
            <a:ext cx="8274050" cy="4613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Body text</a:t>
            </a:r>
          </a:p>
          <a:p>
            <a:pPr lvl="1"/>
            <a:r>
              <a:rPr lang="en-GB" dirty="0" smtClean="0"/>
              <a:t>First level</a:t>
            </a:r>
          </a:p>
          <a:p>
            <a:pPr lvl="2"/>
            <a:r>
              <a:rPr lang="en-GB" dirty="0" smtClean="0"/>
              <a:t>Second level</a:t>
            </a:r>
          </a:p>
          <a:p>
            <a:pPr lvl="3"/>
            <a:r>
              <a:rPr lang="en-GB" dirty="0" smtClean="0"/>
              <a:t>Third level</a:t>
            </a:r>
          </a:p>
          <a:p>
            <a:pPr lvl="4"/>
            <a:r>
              <a:rPr lang="en-GB" dirty="0" smtClean="0"/>
              <a:t>Quotation level</a:t>
            </a: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8568876" y="6610226"/>
            <a:ext cx="176212" cy="131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 defTabSz="888952">
              <a:spcBef>
                <a:spcPct val="0"/>
              </a:spcBef>
            </a:pPr>
            <a:fld id="{0AAE6F06-DF1F-4AFE-8A52-B806E3E9D437}" type="slidenum">
              <a:rPr lang="en-GB" sz="900">
                <a:solidFill>
                  <a:srgbClr val="000000"/>
                </a:solidFill>
              </a:rPr>
              <a:pPr algn="r" defTabSz="888952">
                <a:spcBef>
                  <a:spcPct val="0"/>
                </a:spcBef>
              </a:pPr>
              <a:t>‹#›</a:t>
            </a:fld>
            <a:endParaRPr lang="en-GB" sz="900" dirty="0">
              <a:solidFill>
                <a:srgbClr val="000000"/>
              </a:solidFill>
            </a:endParaRPr>
          </a:p>
        </p:txBody>
      </p:sp>
      <p:sp>
        <p:nvSpPr>
          <p:cNvPr id="8" name="Rectangle 122"/>
          <p:cNvSpPr>
            <a:spLocks noChangeArrowheads="1"/>
          </p:cNvSpPr>
          <p:nvPr userDrawn="1"/>
        </p:nvSpPr>
        <p:spPr bwMode="auto">
          <a:xfrm>
            <a:off x="434975" y="989013"/>
            <a:ext cx="8274050" cy="55562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bg1"/>
              </a:gs>
            </a:gsLst>
            <a:lin ang="0" scaled="1"/>
          </a:gradFill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tIns="91440" bIns="91440" anchor="ctr"/>
          <a:lstStyle/>
          <a:p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lvl1pPr algn="l" defTabSz="888952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45782"/>
          </a:solidFill>
          <a:latin typeface="+mj-lt"/>
          <a:ea typeface="Tahoma" pitchFamily="34" charset="0"/>
          <a:cs typeface="Tahoma" pitchFamily="34" charset="0"/>
        </a:defRPr>
      </a:lvl1pPr>
      <a:lvl2pPr algn="l" defTabSz="888952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2pPr>
      <a:lvl3pPr algn="l" defTabSz="888952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3pPr>
      <a:lvl4pPr algn="l" defTabSz="888952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4pPr>
      <a:lvl5pPr algn="l" defTabSz="888952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5pPr>
      <a:lvl6pPr marL="457175" algn="l" defTabSz="888952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6pPr>
      <a:lvl7pPr marL="914351" algn="l" defTabSz="888952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7pPr>
      <a:lvl8pPr marL="1371526" algn="l" defTabSz="888952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8pPr>
      <a:lvl9pPr marL="1828702" algn="l" defTabSz="888952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9pPr>
    </p:titleStyle>
    <p:bodyStyle>
      <a:lvl1pPr algn="l" defTabSz="888952" rtl="0" eaLnBrk="1" fontAlgn="base" hangingPunct="1">
        <a:spcBef>
          <a:spcPct val="20000"/>
        </a:spcBef>
        <a:spcAft>
          <a:spcPct val="0"/>
        </a:spcAft>
        <a:buClr>
          <a:schemeClr val="tx1">
            <a:lumMod val="65000"/>
            <a:lumOff val="35000"/>
          </a:schemeClr>
        </a:buClr>
        <a:defRPr sz="1600" b="1">
          <a:solidFill>
            <a:schemeClr val="tx1"/>
          </a:solidFill>
          <a:latin typeface="+mj-lt"/>
          <a:ea typeface="Tahoma" pitchFamily="34" charset="0"/>
          <a:cs typeface="Tahoma" pitchFamily="34" charset="0"/>
        </a:defRPr>
      </a:lvl1pPr>
      <a:lvl2pPr marL="444476" indent="-222238" algn="l" defTabSz="888952" rtl="0" eaLnBrk="1" fontAlgn="base" hangingPunct="1">
        <a:spcBef>
          <a:spcPct val="20000"/>
        </a:spcBef>
        <a:spcAft>
          <a:spcPct val="0"/>
        </a:spcAft>
        <a:buClr>
          <a:schemeClr val="tx1">
            <a:lumMod val="65000"/>
            <a:lumOff val="35000"/>
          </a:schemeClr>
        </a:buClr>
        <a:buChar char="•"/>
        <a:defRPr sz="1600">
          <a:solidFill>
            <a:schemeClr val="tx1"/>
          </a:solidFill>
          <a:latin typeface="+mj-lt"/>
          <a:ea typeface="Tahoma" pitchFamily="34" charset="0"/>
          <a:cs typeface="Tahoma" pitchFamily="34" charset="0"/>
        </a:defRPr>
      </a:lvl2pPr>
      <a:lvl3pPr marL="888952" indent="-222238" algn="l" defTabSz="888952" rtl="0" eaLnBrk="1" fontAlgn="base" hangingPunct="1">
        <a:spcBef>
          <a:spcPct val="20000"/>
        </a:spcBef>
        <a:spcAft>
          <a:spcPct val="0"/>
        </a:spcAft>
        <a:buClr>
          <a:schemeClr val="tx1">
            <a:lumMod val="65000"/>
            <a:lumOff val="35000"/>
          </a:schemeClr>
        </a:buClr>
        <a:buFont typeface="Trebuchet MS" pitchFamily="34" charset="0"/>
        <a:buChar char="—"/>
        <a:defRPr sz="1600">
          <a:solidFill>
            <a:schemeClr val="tx1"/>
          </a:solidFill>
          <a:latin typeface="+mj-lt"/>
          <a:ea typeface="Tahoma" pitchFamily="34" charset="0"/>
          <a:cs typeface="Tahoma" pitchFamily="34" charset="0"/>
        </a:defRPr>
      </a:lvl3pPr>
      <a:lvl4pPr marL="1338191" indent="-227001" algn="l" defTabSz="888952" rtl="0" eaLnBrk="1" fontAlgn="base" hangingPunct="1">
        <a:spcBef>
          <a:spcPct val="20000"/>
        </a:spcBef>
        <a:spcAft>
          <a:spcPct val="0"/>
        </a:spcAft>
        <a:buClr>
          <a:schemeClr val="tx1">
            <a:lumMod val="65000"/>
            <a:lumOff val="35000"/>
          </a:schemeClr>
        </a:buClr>
        <a:buFont typeface="Trebuchet MS" pitchFamily="34" charset="0"/>
        <a:buChar char="—"/>
        <a:defRPr sz="1600">
          <a:solidFill>
            <a:schemeClr val="tx1"/>
          </a:solidFill>
          <a:latin typeface="+mj-lt"/>
          <a:ea typeface="Tahoma" pitchFamily="34" charset="0"/>
          <a:cs typeface="Tahoma" pitchFamily="34" charset="0"/>
        </a:defRPr>
      </a:lvl4pPr>
      <a:lvl5pPr marL="1998555" indent="-220651" algn="l" defTabSz="888952" rtl="0" eaLnBrk="1" fontAlgn="base" hangingPunct="1">
        <a:spcBef>
          <a:spcPct val="20000"/>
        </a:spcBef>
        <a:spcAft>
          <a:spcPct val="0"/>
        </a:spcAft>
        <a:buClr>
          <a:schemeClr val="tx1">
            <a:lumMod val="65000"/>
            <a:lumOff val="35000"/>
          </a:schemeClr>
        </a:buClr>
        <a:buFont typeface="Trebuchet MS" pitchFamily="34" charset="0"/>
        <a:buChar char="—"/>
        <a:defRPr sz="1600">
          <a:solidFill>
            <a:schemeClr val="tx1"/>
          </a:solidFill>
          <a:latin typeface="+mj-lt"/>
          <a:ea typeface="Tahoma" pitchFamily="34" charset="0"/>
          <a:cs typeface="Tahoma" pitchFamily="34" charset="0"/>
        </a:defRPr>
      </a:lvl5pPr>
      <a:lvl6pPr marL="2455731" indent="-220651" algn="l" defTabSz="888952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6pPr>
      <a:lvl7pPr marL="2912906" indent="-220651" algn="l" defTabSz="888952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7pPr>
      <a:lvl8pPr marL="3370082" indent="-220651" algn="l" defTabSz="888952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8pPr>
      <a:lvl9pPr marL="3827256" indent="-220651" algn="l" defTabSz="888952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3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5" algn="l" defTabSz="9143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1" algn="l" defTabSz="9143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26" algn="l" defTabSz="9143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2" algn="l" defTabSz="9143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76" algn="l" defTabSz="9143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52" algn="l" defTabSz="9143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27" algn="l" defTabSz="9143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03" algn="l" defTabSz="9143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827585" y="1556792"/>
            <a:ext cx="6807656" cy="3096344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 </a:t>
            </a: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будущего 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2035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/>
          </a:p>
        </p:txBody>
      </p:sp>
      <p:pic>
        <p:nvPicPr>
          <p:cNvPr id="4" name="Picture 8" descr="logo_с_hse_black_e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53944" y="191476"/>
            <a:ext cx="1026952" cy="1323466"/>
          </a:xfrm>
          <a:prstGeom prst="rect">
            <a:avLst/>
          </a:prstGeom>
        </p:spPr>
      </p:pic>
      <p:pic>
        <p:nvPicPr>
          <p:cNvPr id="5" name="Picture 1" descr="Sk_e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75373" y="254833"/>
            <a:ext cx="1671948" cy="119675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067944" y="436510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Алексей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Иванов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Директор Института права и развития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ВШЭ-Сколково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Директор Департамента правовой политики и общественного развития Фонда «Сколково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622376"/>
            <a:ext cx="5976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Институт права и развития ВШЭ-Сколково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408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34975" y="41593"/>
            <a:ext cx="8274050" cy="831850"/>
          </a:xfrm>
        </p:spPr>
        <p:txBody>
          <a:bodyPr/>
          <a:lstStyle/>
          <a:p>
            <a:r>
              <a:rPr lang="ru-RU" dirty="0" smtClean="0"/>
              <a:t>Проблемы разговора о будущем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662839" y="3607813"/>
            <a:ext cx="6594042" cy="738664"/>
          </a:xfrm>
          <a:prstGeom prst="rect">
            <a:avLst/>
          </a:prstGeom>
        </p:spPr>
        <p:txBody>
          <a:bodyPr wrap="square" lIns="91440" tIns="91440" rIns="91440" bIns="91440" rtlCol="0">
            <a:spAutoFit/>
          </a:bodyPr>
          <a:lstStyle/>
          <a:p>
            <a:pPr marL="228587" indent="-228587" algn="just">
              <a:buFont typeface="+mj-lt"/>
              <a:buAutoNum type="arabicPeriod"/>
            </a:pPr>
            <a:endParaRPr lang="ru-RU" sz="1200" b="1" dirty="0">
              <a:solidFill>
                <a:srgbClr val="FF9900"/>
              </a:solidFill>
            </a:endParaRPr>
          </a:p>
          <a:p>
            <a:pPr marL="228587" indent="-228587" algn="just">
              <a:buFont typeface="+mj-lt"/>
              <a:buAutoNum type="arabicPeriod"/>
            </a:pPr>
            <a:endParaRPr lang="ru-RU" sz="1200" dirty="0">
              <a:solidFill>
                <a:srgbClr val="FF9900"/>
              </a:solidFill>
              <a:latin typeface="Tahoma" pitchFamily="34" charset="0"/>
              <a:cs typeface="Tahoma" pitchFamily="34" charset="0"/>
            </a:endParaRPr>
          </a:p>
          <a:p>
            <a:pPr marL="228587" indent="-228587" algn="just">
              <a:buFont typeface="+mj-lt"/>
              <a:buAutoNum type="arabicPeriod"/>
            </a:pPr>
            <a:endParaRPr lang="ru-RU" sz="1200" dirty="0">
              <a:solidFill>
                <a:srgbClr val="FF99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976322"/>
            <a:ext cx="8496944" cy="535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>
              <a:solidFill>
                <a:srgbClr val="FF9933"/>
              </a:solidFill>
            </a:endParaRPr>
          </a:p>
          <a:p>
            <a:pPr algn="just"/>
            <a:r>
              <a:rPr lang="ru-RU" i="1" dirty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«Современные политики попадают в ловушку традиционного, линейного мышления, или слишком поглощены решением текущих проблем, и не в состоянии сформировать стратегическое видение тех социально-экономических потрясений и инноваций, которые ожидают нас в будущем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» </a:t>
            </a:r>
            <a:endParaRPr lang="en-US" i="1" dirty="0" smtClean="0">
              <a:solidFill>
                <a:schemeClr val="tx2">
                  <a:lumMod val="75000"/>
                </a:schemeClr>
              </a:solidFill>
              <a:cs typeface="Tahoma" pitchFamily="34" charset="0"/>
            </a:endParaRPr>
          </a:p>
          <a:p>
            <a:pPr algn="just"/>
            <a:endParaRPr lang="ru-RU" i="1" dirty="0" smtClean="0">
              <a:solidFill>
                <a:schemeClr val="tx2">
                  <a:lumMod val="75000"/>
                </a:schemeClr>
              </a:solidFill>
              <a:cs typeface="Tahoma" pitchFamily="34" charset="0"/>
            </a:endParaRP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- Клаус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Шваб, Президент Всемирного экономического форума в Давосе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*</a:t>
            </a:r>
            <a:endParaRPr lang="en-US" dirty="0" smtClean="0">
              <a:solidFill>
                <a:schemeClr val="tx2">
                  <a:lumMod val="75000"/>
                </a:schemeClr>
              </a:solidFill>
              <a:cs typeface="Tahoma" pitchFamily="34" charset="0"/>
            </a:endParaRPr>
          </a:p>
          <a:p>
            <a:pPr algn="just"/>
            <a:endParaRPr lang="en-US" b="1" dirty="0">
              <a:solidFill>
                <a:schemeClr val="tx2">
                  <a:lumMod val="75000"/>
                </a:schemeClr>
              </a:solidFill>
              <a:cs typeface="Tahoma" pitchFamily="34" charset="0"/>
            </a:endParaRPr>
          </a:p>
          <a:p>
            <a:pPr algn="just"/>
            <a:r>
              <a:rPr lang="ru-RU" i="1" dirty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«Судя по всему, возник существенный разрыв в понимании мира, рынков и технологий у участников групп НТИ, и чиновников…Этот разрыв возник просто в силу того, что мы инвестировали много времени в понимание и эксперименты с новой реальностью, а они были погружены в управление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страной». </a:t>
            </a:r>
            <a:endParaRPr lang="en-US" i="1" dirty="0" smtClean="0">
              <a:solidFill>
                <a:schemeClr val="tx2">
                  <a:lumMod val="75000"/>
                </a:schemeClr>
              </a:solidFill>
              <a:cs typeface="Tahoma" pitchFamily="34" charset="0"/>
            </a:endParaRPr>
          </a:p>
          <a:p>
            <a:pPr algn="just"/>
            <a:endParaRPr lang="ru-RU" i="1" dirty="0">
              <a:solidFill>
                <a:schemeClr val="tx2">
                  <a:lumMod val="75000"/>
                </a:schemeClr>
              </a:solidFill>
              <a:cs typeface="Tahoma" pitchFamily="34" charset="0"/>
            </a:endParaRP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- Дмитрий Песков, директор направления «Молодые профессионалы» АСИ</a:t>
            </a:r>
            <a:endParaRPr lang="ru-RU" dirty="0">
              <a:solidFill>
                <a:schemeClr val="tx2">
                  <a:lumMod val="75000"/>
                </a:schemeClr>
              </a:solidFill>
              <a:cs typeface="Tahoma" pitchFamily="34" charset="0"/>
            </a:endParaRPr>
          </a:p>
          <a:p>
            <a:pPr algn="ctr"/>
            <a:endParaRPr lang="en-US" b="1" dirty="0" smtClean="0">
              <a:solidFill>
                <a:schemeClr val="tx2">
                  <a:lumMod val="75000"/>
                </a:schemeClr>
              </a:solidFill>
              <a:cs typeface="Tahoma" pitchFamily="34" charset="0"/>
            </a:endParaRPr>
          </a:p>
          <a:p>
            <a:endParaRPr lang="ru-RU" dirty="0">
              <a:solidFill>
                <a:schemeClr val="tx2">
                  <a:lumMod val="75000"/>
                </a:schemeClr>
              </a:solidFill>
              <a:cs typeface="Tahoma" pitchFamily="34" charset="0"/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*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Schwab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, K. The Fourth Industrial Revolution. What it Means and How to Respond. Foreign Affairs, 2016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.</a:t>
            </a:r>
            <a:endParaRPr lang="ru-RU" dirty="0">
              <a:solidFill>
                <a:schemeClr val="tx2">
                  <a:lumMod val="75000"/>
                </a:schemeClr>
              </a:solidFill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563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Оглядываясь назад: ошибки стратегического выбора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395536" y="1196752"/>
            <a:ext cx="4032449" cy="5400600"/>
          </a:xfrm>
        </p:spPr>
        <p:txBody>
          <a:bodyPr/>
          <a:lstStyle/>
          <a:p>
            <a:pPr lvl="0" algn="ctr" defTabSz="914400" fontAlgn="auto">
              <a:spcBef>
                <a:spcPts val="0"/>
              </a:spcBef>
              <a:spcAft>
                <a:spcPts val="0"/>
              </a:spcAft>
              <a:buClrTx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a typeface="+mn-ea"/>
                <a:cs typeface="Arial"/>
              </a:rPr>
              <a:t>1995</a:t>
            </a:r>
          </a:p>
          <a:p>
            <a:pPr lvl="0" defTabSz="914400" fontAlgn="auto">
              <a:spcBef>
                <a:spcPts val="0"/>
              </a:spcBef>
              <a:spcAft>
                <a:spcPts val="0"/>
              </a:spcAft>
              <a:buClrTx/>
            </a:pPr>
            <a:endParaRPr lang="ru-RU" b="0" dirty="0" smtClean="0">
              <a:solidFill>
                <a:schemeClr val="tx2">
                  <a:lumMod val="75000"/>
                </a:schemeClr>
              </a:solidFill>
              <a:ea typeface="+mn-ea"/>
              <a:cs typeface="Arial"/>
            </a:endParaRPr>
          </a:p>
          <a:p>
            <a:pPr marL="285750" lvl="0" indent="-285750" defTabSz="914400" fontAlgn="auto">
              <a:spcBef>
                <a:spcPts val="0"/>
              </a:spcBef>
              <a:spcAft>
                <a:spcPts val="0"/>
              </a:spcAft>
              <a:buClrTx/>
              <a:buFont typeface="Wingdings" charset="2"/>
              <a:buChar char="ü"/>
            </a:pPr>
            <a:r>
              <a:rPr lang="ru-RU" b="0" dirty="0" smtClean="0">
                <a:solidFill>
                  <a:schemeClr val="tx2">
                    <a:lumMod val="75000"/>
                  </a:schemeClr>
                </a:solidFill>
                <a:ea typeface="+mn-ea"/>
                <a:cs typeface="Arial"/>
              </a:rPr>
              <a:t>После распада СССР произошел масштабный бесплатный технологический трансфер на Запад</a:t>
            </a:r>
          </a:p>
          <a:p>
            <a:pPr marL="285750" lvl="0" indent="-285750" defTabSz="914400" fontAlgn="auto">
              <a:spcBef>
                <a:spcPts val="0"/>
              </a:spcBef>
              <a:spcAft>
                <a:spcPts val="0"/>
              </a:spcAft>
              <a:buClrTx/>
              <a:buFont typeface="Wingdings" charset="2"/>
              <a:buChar char="ü"/>
            </a:pPr>
            <a:endParaRPr lang="ru-RU" b="0" dirty="0">
              <a:solidFill>
                <a:schemeClr val="tx2">
                  <a:lumMod val="75000"/>
                </a:schemeClr>
              </a:solidFill>
              <a:ea typeface="+mn-ea"/>
              <a:cs typeface="Arial"/>
            </a:endParaRPr>
          </a:p>
          <a:p>
            <a:pPr marL="285750" lvl="0" indent="-285750" defTabSz="914400" fontAlgn="auto">
              <a:spcBef>
                <a:spcPts val="0"/>
              </a:spcBef>
              <a:spcAft>
                <a:spcPts val="0"/>
              </a:spcAft>
              <a:buClrTx/>
              <a:buFont typeface="Wingdings" charset="2"/>
              <a:buChar char="ü"/>
            </a:pPr>
            <a:r>
              <a:rPr lang="ru-RU" b="0" dirty="0" smtClean="0">
                <a:solidFill>
                  <a:schemeClr val="tx2">
                    <a:lumMod val="75000"/>
                  </a:schemeClr>
                </a:solidFill>
                <a:ea typeface="+mn-ea"/>
                <a:cs typeface="Arial"/>
              </a:rPr>
              <a:t>Стремление следовать «лучшим мировым стандартам» (принятие обязательств по Соглашению ТРИПС за несколько лет до </a:t>
            </a:r>
            <a:r>
              <a:rPr lang="ru-RU" b="0" dirty="0" smtClean="0">
                <a:solidFill>
                  <a:schemeClr val="tx2">
                    <a:lumMod val="75000"/>
                  </a:schemeClr>
                </a:solidFill>
                <a:cs typeface="Arial"/>
              </a:rPr>
              <a:t>вступления </a:t>
            </a:r>
            <a:r>
              <a:rPr lang="ru-RU" b="0" dirty="0">
                <a:solidFill>
                  <a:schemeClr val="tx2">
                    <a:lumMod val="75000"/>
                  </a:schemeClr>
                </a:solidFill>
                <a:cs typeface="Arial"/>
              </a:rPr>
              <a:t>в </a:t>
            </a:r>
            <a:r>
              <a:rPr lang="ru-RU" b="0" dirty="0" smtClean="0">
                <a:solidFill>
                  <a:schemeClr val="tx2">
                    <a:lumMod val="75000"/>
                  </a:schemeClr>
                </a:solidFill>
                <a:cs typeface="Arial"/>
              </a:rPr>
              <a:t>ВТО</a:t>
            </a:r>
            <a:r>
              <a:rPr lang="ru-RU" b="0" dirty="0" smtClean="0">
                <a:solidFill>
                  <a:schemeClr val="tx2">
                    <a:lumMod val="75000"/>
                  </a:schemeClr>
                </a:solidFill>
                <a:ea typeface="+mn-ea"/>
                <a:cs typeface="Arial"/>
              </a:rPr>
              <a:t>)</a:t>
            </a:r>
          </a:p>
          <a:p>
            <a:pPr marL="285750" lvl="0" indent="-285750" defTabSz="914400" fontAlgn="auto">
              <a:spcBef>
                <a:spcPts val="0"/>
              </a:spcBef>
              <a:spcAft>
                <a:spcPts val="0"/>
              </a:spcAft>
              <a:buClrTx/>
              <a:buFont typeface="Wingdings" charset="2"/>
              <a:buChar char="ü"/>
            </a:pPr>
            <a:endParaRPr lang="ru-RU" b="0" dirty="0">
              <a:solidFill>
                <a:schemeClr val="tx2">
                  <a:lumMod val="75000"/>
                </a:schemeClr>
              </a:solidFill>
              <a:ea typeface="+mn-ea"/>
              <a:cs typeface="Arial"/>
            </a:endParaRPr>
          </a:p>
          <a:p>
            <a:pPr marL="285750" lvl="0" indent="-285750" defTabSz="914400" fontAlgn="auto">
              <a:spcBef>
                <a:spcPts val="0"/>
              </a:spcBef>
              <a:spcAft>
                <a:spcPts val="0"/>
              </a:spcAft>
              <a:buClrTx/>
              <a:buFont typeface="Wingdings" charset="2"/>
              <a:buChar char="ü"/>
            </a:pPr>
            <a:r>
              <a:rPr lang="ru-RU" b="0" dirty="0" smtClean="0">
                <a:solidFill>
                  <a:schemeClr val="tx2">
                    <a:lumMod val="75000"/>
                  </a:schemeClr>
                </a:solidFill>
                <a:ea typeface="+mn-ea"/>
                <a:cs typeface="Arial"/>
              </a:rPr>
              <a:t>Россия не воспользовалась ни одним из существующих изъятий для развития своей экономики – ни в отношении здравоохранения, ни для стимулирования конкуренции</a:t>
            </a:r>
            <a:endParaRPr lang="ru-RU" dirty="0"/>
          </a:p>
          <a:p>
            <a:pPr marL="285750" lvl="0" indent="-285750" defTabSz="914400" fontAlgn="auto">
              <a:spcBef>
                <a:spcPts val="0"/>
              </a:spcBef>
              <a:spcAft>
                <a:spcPts val="0"/>
              </a:spcAft>
              <a:buClrTx/>
              <a:buFont typeface="Wingdings" charset="2"/>
              <a:buChar char="ü"/>
            </a:pPr>
            <a:endParaRPr lang="ru-RU" b="0" dirty="0" smtClean="0">
              <a:solidFill>
                <a:schemeClr val="tx2">
                  <a:lumMod val="75000"/>
                </a:schemeClr>
              </a:solidFill>
              <a:ea typeface="+mn-ea"/>
              <a:cs typeface="Arial"/>
            </a:endParaRPr>
          </a:p>
          <a:p>
            <a:pPr marL="285750" lvl="0" indent="-285750" defTabSz="914400" fontAlgn="auto">
              <a:spcBef>
                <a:spcPts val="0"/>
              </a:spcBef>
              <a:spcAft>
                <a:spcPts val="0"/>
              </a:spcAft>
              <a:buClrTx/>
              <a:buFont typeface="Wingdings" charset="2"/>
              <a:buChar char="ü"/>
            </a:pPr>
            <a:r>
              <a:rPr lang="ru-RU" b="0" dirty="0" smtClean="0">
                <a:solidFill>
                  <a:schemeClr val="tx2">
                    <a:lumMod val="75000"/>
                  </a:schemeClr>
                </a:solidFill>
                <a:ea typeface="+mn-ea"/>
                <a:cs typeface="Arial"/>
              </a:rPr>
              <a:t>Упущена возможность войти в новую экономику знания с достойным багажом интеллектуального капитала</a:t>
            </a:r>
            <a:endParaRPr lang="ru-RU" b="0" dirty="0">
              <a:solidFill>
                <a:schemeClr val="tx2">
                  <a:lumMod val="75000"/>
                </a:schemeClr>
              </a:solidFill>
              <a:ea typeface="+mn-ea"/>
              <a:cs typeface="Arial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572000" y="1124744"/>
            <a:ext cx="4032448" cy="54047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4439" rIns="0" bIns="44439" numCol="1" anchor="t" anchorCtr="0" compatLnSpc="1">
            <a:prstTxWarp prst="textNoShape">
              <a:avLst/>
            </a:prstTxWarp>
            <a:noAutofit/>
          </a:bodyPr>
          <a:lstStyle>
            <a:lvl1pPr algn="l" defTabSz="888952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45782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algn="l" defTabSz="888952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2pPr>
            <a:lvl3pPr algn="l" defTabSz="888952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3pPr>
            <a:lvl4pPr algn="l" defTabSz="888952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4pPr>
            <a:lvl5pPr algn="l" defTabSz="888952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5pPr>
            <a:lvl6pPr marL="457175" algn="l" defTabSz="888952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6pPr>
            <a:lvl7pPr marL="914351" algn="l" defTabSz="888952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7pPr>
            <a:lvl8pPr marL="1371526" algn="l" defTabSz="888952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8pPr>
            <a:lvl9pPr marL="1828702" algn="l" defTabSz="888952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Trebuchet MS" pitchFamily="34" charset="0"/>
                <a:cs typeface="Arial" charset="0"/>
              </a:defRPr>
            </a:lvl9pPr>
          </a:lstStyle>
          <a:p>
            <a:pPr algn="ctr"/>
            <a:r>
              <a:rPr lang="ru-RU" sz="2800" kern="0" dirty="0" smtClean="0">
                <a:solidFill>
                  <a:schemeClr val="tx2">
                    <a:lumMod val="75000"/>
                  </a:schemeClr>
                </a:solidFill>
              </a:rPr>
              <a:t>2015</a:t>
            </a:r>
          </a:p>
          <a:p>
            <a:endParaRPr lang="ru-RU" sz="1600" b="0" kern="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charset="2"/>
              <a:buChar char="ü"/>
            </a:pPr>
            <a:r>
              <a:rPr lang="ru-RU" sz="1600" b="0" kern="0" dirty="0" smtClean="0">
                <a:solidFill>
                  <a:schemeClr val="tx2">
                    <a:lumMod val="75000"/>
                  </a:schemeClr>
                </a:solidFill>
              </a:rPr>
              <a:t>Россия вынуждена покупать на рыночных условиях разработки, созданные отечественными учеными и инженерами в советское время</a:t>
            </a:r>
          </a:p>
          <a:p>
            <a:pPr marL="285750" indent="-285750">
              <a:buFont typeface="Wingdings" charset="2"/>
              <a:buChar char="ü"/>
            </a:pPr>
            <a:endParaRPr lang="ru-RU" sz="1600" b="0" kern="0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charset="2"/>
              <a:buChar char="ü"/>
            </a:pPr>
            <a:r>
              <a:rPr lang="ru-RU" sz="1600" b="0" kern="0" dirty="0" smtClean="0">
                <a:solidFill>
                  <a:schemeClr val="tx2">
                    <a:lumMod val="75000"/>
                  </a:schemeClr>
                </a:solidFill>
              </a:rPr>
              <a:t>Россия несет издержки, не получая ничего взамен</a:t>
            </a:r>
          </a:p>
          <a:p>
            <a:pPr marL="285750" indent="-285750">
              <a:buFont typeface="Wingdings" charset="2"/>
              <a:buChar char="ü"/>
            </a:pPr>
            <a:endParaRPr lang="ru-RU" sz="1600" b="0" kern="0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charset="2"/>
              <a:buChar char="ü"/>
            </a:pPr>
            <a:r>
              <a:rPr lang="ru-RU" sz="1600" b="0" kern="0" dirty="0" smtClean="0">
                <a:solidFill>
                  <a:schemeClr val="tx2">
                    <a:lumMod val="75000"/>
                  </a:schemeClr>
                </a:solidFill>
              </a:rPr>
              <a:t>Желание казаться членом клуба развитых стран перевесило подлинные национальные интересы развития</a:t>
            </a:r>
          </a:p>
          <a:p>
            <a:pPr marL="285750" indent="-285750">
              <a:buFont typeface="Wingdings" charset="2"/>
              <a:buChar char="ü"/>
            </a:pPr>
            <a:endParaRPr lang="ru-RU" sz="1600" b="0" kern="0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charset="2"/>
              <a:buChar char="ü"/>
            </a:pPr>
            <a:r>
              <a:rPr lang="ru-RU" sz="1600" b="0" kern="0" dirty="0" smtClean="0">
                <a:solidFill>
                  <a:schemeClr val="tx2">
                    <a:lumMod val="75000"/>
                  </a:schemeClr>
                </a:solidFill>
              </a:rPr>
              <a:t>Экспорт нематериальных активов из России составляет примерно 0,04% от ВВП (Доклад РВК по инновациям, 2015)</a:t>
            </a:r>
          </a:p>
          <a:p>
            <a:endParaRPr lang="ru-RU" sz="1600" b="0" kern="0" dirty="0"/>
          </a:p>
          <a:p>
            <a:endParaRPr lang="ru-RU" sz="1600" b="0" kern="0" dirty="0"/>
          </a:p>
        </p:txBody>
      </p:sp>
    </p:spTree>
    <p:extLst>
      <p:ext uri="{BB962C8B-B14F-4D97-AF65-F5344CB8AC3E}">
        <p14:creationId xmlns:p14="http://schemas.microsoft.com/office/powerpoint/2010/main" val="3147711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</a:t>
            </a:r>
            <a:r>
              <a:rPr lang="ru-RU" dirty="0" smtClean="0"/>
              <a:t>еизбежное будущее: экономика </a:t>
            </a:r>
            <a:r>
              <a:rPr lang="ru-RU" dirty="0"/>
              <a:t>и общество в </a:t>
            </a:r>
            <a:r>
              <a:rPr lang="ru-RU" dirty="0" smtClean="0"/>
              <a:t>2035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7544" y="1340768"/>
            <a:ext cx="8208912" cy="4555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solidFill>
                <a:schemeClr val="tx2">
                  <a:lumMod val="75000"/>
                </a:schemeClr>
              </a:solidFill>
              <a:cs typeface="Tahoma" pitchFamily="34" charset="0"/>
            </a:endParaRPr>
          </a:p>
          <a:p>
            <a:pPr marL="342900" indent="-342900">
              <a:buFont typeface="Wingdings" charset="2"/>
              <a:buChar char="ü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Экспоненциальный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рост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технологий (высокая скорость изменений)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*.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Нас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ожидает коренная перестройка основных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отраслей**</a:t>
            </a:r>
          </a:p>
          <a:p>
            <a:pPr marL="342900" indent="-342900">
              <a:buFont typeface="Wingdings" charset="2"/>
              <a:buChar char="ü"/>
            </a:pPr>
            <a:endParaRPr lang="ru-RU" sz="2000" dirty="0">
              <a:solidFill>
                <a:schemeClr val="tx2">
                  <a:lumMod val="75000"/>
                </a:schemeClr>
              </a:solidFill>
              <a:cs typeface="Tahoma" pitchFamily="34" charset="0"/>
            </a:endParaRPr>
          </a:p>
          <a:p>
            <a:pPr marL="342900" indent="-342900">
              <a:buFont typeface="Wingdings" charset="2"/>
              <a:buChar char="ü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Открытость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и чрезвычайная связанность</a:t>
            </a:r>
          </a:p>
          <a:p>
            <a:endParaRPr lang="ru-RU" sz="2000" dirty="0">
              <a:solidFill>
                <a:schemeClr val="tx2">
                  <a:lumMod val="75000"/>
                </a:schemeClr>
              </a:solidFill>
              <a:cs typeface="Tahoma" pitchFamily="34" charset="0"/>
            </a:endParaRPr>
          </a:p>
          <a:p>
            <a:pPr marL="342900" indent="-342900">
              <a:buFont typeface="Wingdings" charset="2"/>
              <a:buChar char="ü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Слияние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технологий и отсутствие граней между физическими, цифровыми и биологическими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сферами. Предельная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междисциплинарность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 </a:t>
            </a:r>
          </a:p>
          <a:p>
            <a:endParaRPr lang="en-US" dirty="0">
              <a:solidFill>
                <a:schemeClr val="tx2">
                  <a:lumMod val="75000"/>
                </a:schemeClr>
              </a:solidFill>
              <a:cs typeface="Tahom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chemeClr val="tx2">
                  <a:lumMod val="75000"/>
                </a:schemeClr>
              </a:solidFill>
              <a:cs typeface="Tahoma" pitchFamily="34" charset="0"/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*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Kurzweil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, R. The Singularity Is Near: When Humans Transcend Biology.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2005</a:t>
            </a:r>
            <a:endParaRPr lang="ru-RU" dirty="0" smtClean="0">
              <a:solidFill>
                <a:schemeClr val="tx2">
                  <a:lumMod val="75000"/>
                </a:schemeClr>
              </a:solidFill>
              <a:cs typeface="Tahoma" pitchFamily="34" charset="0"/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** Концепция НТИ </a:t>
            </a:r>
            <a:endParaRPr lang="ru-RU" dirty="0">
              <a:solidFill>
                <a:schemeClr val="tx2">
                  <a:lumMod val="75000"/>
                </a:schemeClr>
              </a:solidFill>
              <a:cs typeface="Tahoma" pitchFamily="34" charset="0"/>
            </a:endParaRPr>
          </a:p>
          <a:p>
            <a:endParaRPr lang="ru-RU" dirty="0">
              <a:solidFill>
                <a:schemeClr val="tx2">
                  <a:lumMod val="75000"/>
                </a:schemeClr>
              </a:solidFill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087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Экономика 2035 и регулирование оборота знаний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467544" y="1340768"/>
            <a:ext cx="8385501" cy="5184576"/>
          </a:xfrm>
        </p:spPr>
        <p:txBody>
          <a:bodyPr/>
          <a:lstStyle/>
          <a:p>
            <a:pPr marL="285750" indent="-285750">
              <a:buFont typeface="Wingdings" charset="2"/>
              <a:buChar char="ü"/>
            </a:pPr>
            <a:r>
              <a:rPr lang="ru-RU" sz="1800" b="0" dirty="0" smtClean="0">
                <a:solidFill>
                  <a:schemeClr val="tx2">
                    <a:lumMod val="75000"/>
                  </a:schemeClr>
                </a:solidFill>
              </a:rPr>
              <a:t>Действующая модель регулирования </a:t>
            </a:r>
            <a:r>
              <a:rPr lang="en-US" sz="1800" b="0" dirty="0" smtClean="0">
                <a:solidFill>
                  <a:schemeClr val="tx2">
                    <a:lumMod val="75000"/>
                  </a:schemeClr>
                </a:solidFill>
              </a:rPr>
              <a:t>vs. </a:t>
            </a:r>
            <a:r>
              <a:rPr lang="ru-RU" sz="1800" b="0" dirty="0" smtClean="0">
                <a:solidFill>
                  <a:schemeClr val="tx2">
                    <a:lumMod val="75000"/>
                  </a:schemeClr>
                </a:solidFill>
              </a:rPr>
              <a:t>новая экономика: </a:t>
            </a:r>
          </a:p>
          <a:p>
            <a:pPr marL="787376" lvl="1" indent="-342900">
              <a:buFont typeface="Wingdings" charset="2"/>
              <a:buChar char="q"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Специализация </a:t>
            </a:r>
            <a:r>
              <a:rPr lang="en-US" sz="1800" i="1" dirty="0" smtClean="0">
                <a:solidFill>
                  <a:schemeClr val="tx2">
                    <a:lumMod val="75000"/>
                  </a:schemeClr>
                </a:solidFill>
              </a:rPr>
              <a:t>vs.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междисциплинарность</a:t>
            </a:r>
            <a:endParaRPr lang="ru-RU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787376" lvl="1" indent="-342900">
              <a:buFont typeface="Wingdings" charset="2"/>
              <a:buChar char="q"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Длинные производственные циклы и медленное тех. обновление </a:t>
            </a:r>
            <a:r>
              <a:rPr lang="en-US" sz="1800" i="1" dirty="0" smtClean="0">
                <a:solidFill>
                  <a:schemeClr val="tx2">
                    <a:lumMod val="75000"/>
                  </a:schemeClr>
                </a:solidFill>
              </a:rPr>
              <a:t>vs.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экспоненциальный рост технологий </a:t>
            </a:r>
          </a:p>
          <a:p>
            <a:pPr marL="787376" lvl="1" indent="-342900">
              <a:buFont typeface="Wingdings" charset="2"/>
              <a:buChar char="q"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Б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арьеры входа на рынок </a:t>
            </a:r>
            <a:r>
              <a:rPr lang="en-US" sz="1800" i="1" dirty="0">
                <a:solidFill>
                  <a:schemeClr val="tx2">
                    <a:lumMod val="75000"/>
                  </a:schemeClr>
                </a:solidFill>
              </a:rPr>
              <a:t>vs.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п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редельная открытость</a:t>
            </a:r>
            <a:endParaRPr lang="ru-RU" sz="1800" b="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1800" b="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charset="2"/>
              <a:buChar char="ü"/>
            </a:pPr>
            <a:r>
              <a:rPr lang="ru-RU" sz="1800" b="0" dirty="0" smtClean="0">
                <a:solidFill>
                  <a:schemeClr val="tx2">
                    <a:lumMod val="75000"/>
                  </a:schemeClr>
                </a:solidFill>
              </a:rPr>
              <a:t>Наука крайне нуждается в альтернативных моделях регулирования процессов создания и оборота знания*:</a:t>
            </a:r>
          </a:p>
          <a:p>
            <a:pPr marL="730226" lvl="1" indent="-285750">
              <a:buFont typeface="Wingdings" charset="2"/>
              <a:buChar char="q"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Уже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сейчас более 50 % компаний всех стран мира внедряют новые технологии без использования инфраструктуры поддержки инноваций**</a:t>
            </a:r>
          </a:p>
          <a:p>
            <a:pPr marL="730226" lvl="1" indent="-285750">
              <a:buFont typeface="Wingdings" charset="2"/>
              <a:buChar char="q"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Патентная модель не является ключевой в защите инноваций***</a:t>
            </a:r>
          </a:p>
          <a:p>
            <a:endParaRPr lang="ru-RU" sz="2000" b="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ru-RU" sz="1400" b="0" dirty="0" smtClean="0">
                <a:solidFill>
                  <a:schemeClr val="tx2">
                    <a:lumMod val="75000"/>
                  </a:schemeClr>
                </a:solidFill>
              </a:rPr>
              <a:t>* </a:t>
            </a:r>
            <a:r>
              <a:rPr lang="en-US" sz="1400" b="0" dirty="0" smtClean="0">
                <a:solidFill>
                  <a:schemeClr val="tx2">
                    <a:lumMod val="75000"/>
                  </a:schemeClr>
                </a:solidFill>
              </a:rPr>
              <a:t>The Manchester Manifesto, 2009</a:t>
            </a:r>
            <a:endParaRPr lang="ru-RU" sz="1400" b="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ru-RU" sz="1400" b="0" dirty="0" smtClean="0">
                <a:solidFill>
                  <a:schemeClr val="tx2">
                    <a:lumMod val="75000"/>
                  </a:schemeClr>
                </a:solidFill>
              </a:rPr>
              <a:t>** </a:t>
            </a:r>
            <a:r>
              <a:rPr lang="ru-RU" sz="1400" b="0" dirty="0">
                <a:solidFill>
                  <a:schemeClr val="tx2">
                    <a:lumMod val="75000"/>
                  </a:schemeClr>
                </a:solidFill>
              </a:rPr>
              <a:t>Доклад ЮНЕСКО по науке. На пути к 2030 году. Париж, </a:t>
            </a:r>
            <a:r>
              <a:rPr lang="ru-RU" sz="1400" b="0" dirty="0" smtClean="0">
                <a:solidFill>
                  <a:schemeClr val="tx2">
                    <a:lumMod val="75000"/>
                  </a:schemeClr>
                </a:solidFill>
              </a:rPr>
              <a:t>2015</a:t>
            </a:r>
            <a:endParaRPr lang="ru-RU" sz="1400" b="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ru-RU" sz="1400" b="0" dirty="0">
                <a:solidFill>
                  <a:schemeClr val="tx2">
                    <a:lumMod val="75000"/>
                  </a:schemeClr>
                </a:solidFill>
              </a:rPr>
              <a:t>*</a:t>
            </a:r>
            <a:r>
              <a:rPr lang="ru-RU" sz="1400" b="0" dirty="0" smtClean="0">
                <a:solidFill>
                  <a:schemeClr val="tx2">
                    <a:lumMod val="75000"/>
                  </a:schemeClr>
                </a:solidFill>
              </a:rPr>
              <a:t>** </a:t>
            </a:r>
            <a:r>
              <a:rPr lang="ru-RU" sz="1400" b="0" dirty="0">
                <a:solidFill>
                  <a:schemeClr val="tx2">
                    <a:lumMod val="75000"/>
                  </a:schemeClr>
                </a:solidFill>
              </a:rPr>
              <a:t>Исследование</a:t>
            </a:r>
            <a:r>
              <a:rPr lang="en-US" sz="1400" b="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400" b="0" dirty="0">
                <a:solidFill>
                  <a:schemeClr val="tx2">
                    <a:lumMod val="75000"/>
                  </a:schemeClr>
                </a:solidFill>
              </a:rPr>
              <a:t>Фонда «</a:t>
            </a:r>
            <a:r>
              <a:rPr lang="ru-RU" sz="1400" b="0" dirty="0" err="1">
                <a:solidFill>
                  <a:schemeClr val="tx2">
                    <a:lumMod val="75000"/>
                  </a:schemeClr>
                </a:solidFill>
              </a:rPr>
              <a:t>Сколково</a:t>
            </a:r>
            <a:r>
              <a:rPr lang="ru-RU" sz="1400" b="0" dirty="0">
                <a:solidFill>
                  <a:schemeClr val="tx2">
                    <a:lumMod val="75000"/>
                  </a:schemeClr>
                </a:solidFill>
              </a:rPr>
              <a:t>» и НИУ ВШЭ: Интеллектуальная собственность и развитие общества: время прагматики. Москва, </a:t>
            </a:r>
            <a:r>
              <a:rPr lang="ru-RU" sz="1400" b="0" dirty="0" smtClean="0">
                <a:solidFill>
                  <a:schemeClr val="tx2">
                    <a:lumMod val="75000"/>
                  </a:schemeClr>
                </a:solidFill>
              </a:rPr>
              <a:t>2013</a:t>
            </a:r>
            <a:endParaRPr lang="ru-RU" sz="2000" b="0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000" b="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086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Сценарии для России: 2035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395536" y="1460352"/>
            <a:ext cx="8313493" cy="5400600"/>
          </a:xfrm>
        </p:spPr>
        <p:txBody>
          <a:bodyPr/>
          <a:lstStyle/>
          <a:p>
            <a:pPr marL="285750" indent="-285750">
              <a:buFont typeface="Wingdings" charset="2"/>
              <a:buChar char="ü"/>
            </a:pPr>
            <a:endParaRPr lang="ru-RU" sz="1800" b="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charset="2"/>
              <a:buChar char="ü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Статус-кво</a:t>
            </a:r>
            <a:r>
              <a:rPr lang="ru-RU" sz="2400" b="0" dirty="0" smtClean="0">
                <a:solidFill>
                  <a:schemeClr val="tx2">
                    <a:lumMod val="75000"/>
                  </a:schemeClr>
                </a:solidFill>
              </a:rPr>
              <a:t>: издержки </a:t>
            </a:r>
            <a:r>
              <a:rPr lang="ru-RU" sz="2400" b="0" dirty="0">
                <a:solidFill>
                  <a:schemeClr val="tx2">
                    <a:lumMod val="75000"/>
                  </a:schemeClr>
                </a:solidFill>
              </a:rPr>
              <a:t>на оплату чужого интеллектуального </a:t>
            </a:r>
            <a:r>
              <a:rPr lang="ru-RU" sz="2400" b="0" dirty="0" smtClean="0">
                <a:solidFill>
                  <a:schemeClr val="tx2">
                    <a:lumMod val="75000"/>
                  </a:schemeClr>
                </a:solidFill>
              </a:rPr>
              <a:t>капитала будут расти, развитие замедляться</a:t>
            </a:r>
          </a:p>
          <a:p>
            <a:pPr marL="285750" indent="-285750">
              <a:buFont typeface="Wingdings" charset="2"/>
              <a:buChar char="ü"/>
            </a:pPr>
            <a:endParaRPr lang="ru-RU" sz="2400" b="0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charset="2"/>
              <a:buChar char="ü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Оседлать волну</a:t>
            </a:r>
            <a:r>
              <a:rPr lang="ru-RU" sz="2400" b="0" dirty="0" smtClean="0">
                <a:solidFill>
                  <a:schemeClr val="tx2">
                    <a:lumMod val="75000"/>
                  </a:schemeClr>
                </a:solidFill>
              </a:rPr>
              <a:t>: переформатировать режим оборота </a:t>
            </a:r>
            <a:r>
              <a:rPr lang="ru-RU" sz="2400" b="0" dirty="0">
                <a:solidFill>
                  <a:schemeClr val="tx2">
                    <a:lumMod val="75000"/>
                  </a:schemeClr>
                </a:solidFill>
              </a:rPr>
              <a:t>знаний, чтобы максимально оплачивать интеллектуальный труд и нести минимальные издержки на оплату интеллектуального </a:t>
            </a:r>
            <a:r>
              <a:rPr lang="ru-RU" sz="2400" b="0" dirty="0" smtClean="0">
                <a:solidFill>
                  <a:schemeClr val="tx2">
                    <a:lumMod val="75000"/>
                  </a:schemeClr>
                </a:solidFill>
              </a:rPr>
              <a:t>капитала</a:t>
            </a:r>
          </a:p>
          <a:p>
            <a:endParaRPr lang="ru-RU" sz="2400" b="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400" b="0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400" b="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400" b="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034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I_new_format">
  <a:themeElements>
    <a:clrScheme name="Letter Blank 3">
      <a:dk1>
        <a:srgbClr val="000000"/>
      </a:dk1>
      <a:lt1>
        <a:srgbClr val="FFFFFF"/>
      </a:lt1>
      <a:dk2>
        <a:srgbClr val="345782"/>
      </a:dk2>
      <a:lt2>
        <a:srgbClr val="808080"/>
      </a:lt2>
      <a:accent1>
        <a:srgbClr val="E2E2E2"/>
      </a:accent1>
      <a:accent2>
        <a:srgbClr val="C5DCDF"/>
      </a:accent2>
      <a:accent3>
        <a:srgbClr val="FFFFFF"/>
      </a:accent3>
      <a:accent4>
        <a:srgbClr val="000000"/>
      </a:accent4>
      <a:accent5>
        <a:srgbClr val="EEEEEE"/>
      </a:accent5>
      <a:accent6>
        <a:srgbClr val="B2C7CA"/>
      </a:accent6>
      <a:hlink>
        <a:srgbClr val="5D8BA7"/>
      </a:hlink>
      <a:folHlink>
        <a:srgbClr val="9CBDC8"/>
      </a:folHlink>
    </a:clrScheme>
    <a:fontScheme name="Custom 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889000" rtl="0" eaLnBrk="1" fontAlgn="base" latinLnBrk="0" hangingPunct="1">
          <a:defRPr kumimoji="0" sz="1200" b="0" i="0" u="none" strike="noStrike" cap="none" normalizeH="0" baseline="0" dirty="0" smtClean="0">
            <a:solidFill>
              <a:schemeClr val="tx1"/>
            </a:solidFill>
            <a:effectLst/>
            <a:latin typeface="+mn-lt"/>
            <a:cs typeface="+mn-cs"/>
          </a:defRPr>
        </a:defPPr>
      </a:lstStyle>
    </a:spDef>
    <a:lnDef>
      <a:spPr bwMode="auto"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/>
      <a:bodyPr wrap="none" lIns="91440" tIns="91440" rIns="91440" bIns="91440" rtlCol="0">
        <a:spAutoFit/>
      </a:bodyPr>
      <a:lstStyle>
        <a:defPPr algn="l">
          <a:defRPr sz="1200" dirty="0" smtClean="0">
            <a:solidFill>
              <a:srgbClr val="000000"/>
            </a:solidFill>
            <a:latin typeface="Tahoma" pitchFamily="34" charset="0"/>
            <a:cs typeface="Tahoma" pitchFamily="34" charset="0"/>
          </a:defRPr>
        </a:defPPr>
      </a:lstStyle>
    </a:txDef>
  </a:objectDefaults>
  <a:extraClrSchemeLst>
    <a:extraClrScheme>
      <a:clrScheme name="Letter Blank 1">
        <a:dk1>
          <a:srgbClr val="000000"/>
        </a:dk1>
        <a:lt1>
          <a:srgbClr val="FFFFFF"/>
        </a:lt1>
        <a:dk2>
          <a:srgbClr val="177B57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tter Blank 2">
        <a:dk1>
          <a:srgbClr val="000000"/>
        </a:dk1>
        <a:lt1>
          <a:srgbClr val="FFFFFF"/>
        </a:lt1>
        <a:dk2>
          <a:srgbClr val="177B57"/>
        </a:dk2>
        <a:lt2>
          <a:srgbClr val="00000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tter Blank 3">
        <a:dk1>
          <a:srgbClr val="000000"/>
        </a:dk1>
        <a:lt1>
          <a:srgbClr val="FFFFFF"/>
        </a:lt1>
        <a:dk2>
          <a:srgbClr val="345782"/>
        </a:dk2>
        <a:lt2>
          <a:srgbClr val="808080"/>
        </a:lt2>
        <a:accent1>
          <a:srgbClr val="E2E2E2"/>
        </a:accent1>
        <a:accent2>
          <a:srgbClr val="C5DCDF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B2C7CA"/>
        </a:accent6>
        <a:hlink>
          <a:srgbClr val="5D8BA7"/>
        </a:hlink>
        <a:folHlink>
          <a:srgbClr val="9CBDC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512</Words>
  <Application>Microsoft Macintosh PowerPoint</Application>
  <PresentationFormat>Экран (4:3)</PresentationFormat>
  <Paragraphs>67</Paragraphs>
  <Slides>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Тема Office</vt:lpstr>
      <vt:lpstr>ASI_new_format</vt:lpstr>
      <vt:lpstr>think-cell Slide</vt:lpstr>
      <vt:lpstr>   Образ будущего 2035     </vt:lpstr>
      <vt:lpstr>Проблемы разговора о будущем</vt:lpstr>
      <vt:lpstr>Оглядываясь назад: ошибки стратегического выбора</vt:lpstr>
      <vt:lpstr>Неизбежное будущее: экономика и общество в 2035 </vt:lpstr>
      <vt:lpstr>Экономика 2035 и регулирование оборота знаний </vt:lpstr>
      <vt:lpstr>Сценарии для России: 2035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Интеллектуальная собственность – основа новой экономики</dc:title>
  <dc:creator>Svitlana Lebedenko</dc:creator>
  <cp:lastModifiedBy>Lyubov Korotetskaya</cp:lastModifiedBy>
  <cp:revision>103</cp:revision>
  <dcterms:created xsi:type="dcterms:W3CDTF">2016-01-26T08:09:54Z</dcterms:created>
  <dcterms:modified xsi:type="dcterms:W3CDTF">2016-02-17T07:52:17Z</dcterms:modified>
</cp:coreProperties>
</file>