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embeddings/oleObject2.bin" ContentType="application/vnd.openxmlformats-officedocument.oleObject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2" r:id="rId3"/>
    <p:sldId id="256" r:id="rId4"/>
    <p:sldId id="263" r:id="rId5"/>
    <p:sldId id="266" r:id="rId6"/>
    <p:sldId id="265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96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2B49-89FC-4D19-B80B-16447CB739C1}" type="datetimeFigureOut">
              <a:rPr lang="ru-RU" smtClean="0"/>
              <a:t>2/17/16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D4537-30D8-405E-B25C-4BC53829A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6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2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2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2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50" descr="BCG_Logotype_Regular_r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554" y="5840413"/>
            <a:ext cx="3856892" cy="2524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 userDrawn="1"/>
        </p:nvGrpSpPr>
        <p:grpSpPr>
          <a:xfrm>
            <a:off x="225083" y="476250"/>
            <a:ext cx="8876714" cy="6381750"/>
            <a:chOff x="243840" y="476250"/>
            <a:chExt cx="9616440" cy="63817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243840" y="731520"/>
              <a:ext cx="961644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8952" fontAlgn="base"/>
              <a:endParaRPr lang="ru-RU" sz="12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5" name="Picture 5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71621" y="1741488"/>
              <a:ext cx="2736850" cy="511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8313" y="476250"/>
              <a:ext cx="2733675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 userDrawn="1"/>
        </p:nvSpPr>
        <p:spPr bwMode="auto">
          <a:xfrm>
            <a:off x="432291" y="6637020"/>
            <a:ext cx="615754" cy="2057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952" fontAlgn="base"/>
            <a:endParaRPr lang="ru-RU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5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78" y="1509714"/>
            <a:ext cx="8274051" cy="4613275"/>
          </a:xfrm>
        </p:spPr>
        <p:txBody>
          <a:bodyPr/>
          <a:lstStyle>
            <a:lvl3pPr>
              <a:buFont typeface="Trebuchet MS" pitchFamily="34" charset="0"/>
              <a:buChar char="—"/>
              <a:defRPr/>
            </a:lvl3pPr>
            <a:lvl4pPr>
              <a:buFont typeface="Trebuchet MS" pitchFamily="34" charset="0"/>
              <a:buChar char="—"/>
              <a:defRPr/>
            </a:lvl4pPr>
            <a:lvl5pPr>
              <a:buFont typeface="Trebuchet MS" pitchFamily="34" charset="0"/>
              <a:buChar char="—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3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32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34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6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vmlDrawing" Target="../drawings/vmlDrawing1.vml"/><Relationship Id="rId8" Type="http://schemas.openxmlformats.org/officeDocument/2006/relationships/tags" Target="../tags/tag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63513"/>
            <a:ext cx="82740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509714"/>
            <a:ext cx="8274050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568876" y="6610226"/>
            <a:ext cx="176212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88952">
              <a:spcBef>
                <a:spcPct val="0"/>
              </a:spcBef>
            </a:pPr>
            <a:fld id="{0AAE6F06-DF1F-4AFE-8A52-B806E3E9D437}" type="slidenum">
              <a:rPr lang="en-GB" sz="900">
                <a:solidFill>
                  <a:srgbClr val="000000"/>
                </a:solidFill>
              </a:rPr>
              <a:pPr algn="r" defTabSz="888952">
                <a:spcBef>
                  <a:spcPct val="0"/>
                </a:spcBef>
              </a:pPr>
              <a:t>‹#›</a:t>
            </a:fld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Rectangle 122"/>
          <p:cNvSpPr>
            <a:spLocks noChangeArrowheads="1"/>
          </p:cNvSpPr>
          <p:nvPr userDrawn="1"/>
        </p:nvSpPr>
        <p:spPr bwMode="auto">
          <a:xfrm>
            <a:off x="434975" y="989013"/>
            <a:ext cx="8274050" cy="5556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91440" bIns="91440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5782"/>
          </a:solidFill>
          <a:latin typeface="+mj-lt"/>
          <a:ea typeface="Tahoma" pitchFamily="34" charset="0"/>
          <a:cs typeface="Tahoma" pitchFamily="34" charset="0"/>
        </a:defRPr>
      </a:lvl1pPr>
      <a:lvl2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175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351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526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702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defRPr sz="1600" b="1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1pPr>
      <a:lvl2pPr marL="444476" indent="-222238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Char char="•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2pPr>
      <a:lvl3pPr marL="888952" indent="-222238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3pPr>
      <a:lvl4pPr marL="1338191" indent="-227001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4pPr>
      <a:lvl5pPr marL="1998555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5pPr>
      <a:lvl6pPr marL="2455731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2906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082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256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5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1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6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2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6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2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7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3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916832"/>
            <a:ext cx="62194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 smtClean="0">
                <a:solidFill>
                  <a:srgbClr val="345782"/>
                </a:solidFill>
                <a:ea typeface="Tahoma" pitchFamily="34" charset="0"/>
                <a:cs typeface="Tahoma" pitchFamily="34" charset="0"/>
              </a:rPr>
              <a:t>Образ будущего 2035</a:t>
            </a:r>
          </a:p>
          <a:p>
            <a:endParaRPr lang="ru-RU" sz="2400" b="1" kern="0" dirty="0">
              <a:solidFill>
                <a:srgbClr val="345782"/>
              </a:solidFill>
              <a:ea typeface="Tahoma" pitchFamily="34" charset="0"/>
              <a:cs typeface="Tahoma" pitchFamily="34" charset="0"/>
            </a:endParaRPr>
          </a:p>
          <a:p>
            <a:r>
              <a:rPr lang="ru-RU" sz="2400" b="1" kern="0" dirty="0" smtClean="0">
                <a:solidFill>
                  <a:srgbClr val="345782"/>
                </a:solidFill>
                <a:ea typeface="Tahoma" pitchFamily="34" charset="0"/>
                <a:cs typeface="Tahoma" pitchFamily="34" charset="0"/>
              </a:rPr>
              <a:t>Инструменты взаимодействия участников рынка интеллектуальной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933056"/>
            <a:ext cx="4860032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345782"/>
                </a:solidFill>
              </a:rPr>
              <a:t>«Любые торжественно провозглашаемые декларации прав человека превращаются в свою противоположность, коль скоро общество, в котором им предстоит действовать, не располагает ни необходимыми для этого возможностями, ни достаточно развитыми структурами</a:t>
            </a:r>
            <a:r>
              <a:rPr lang="ru-RU" sz="1600" i="1" dirty="0" smtClean="0">
                <a:solidFill>
                  <a:srgbClr val="345782"/>
                </a:solidFill>
              </a:rPr>
              <a:t>.»*</a:t>
            </a:r>
            <a:endParaRPr lang="ru-RU" sz="1600" i="1" dirty="0">
              <a:solidFill>
                <a:srgbClr val="345782"/>
              </a:solidFill>
            </a:endParaRPr>
          </a:p>
          <a:p>
            <a:endParaRPr lang="en-US" sz="1100" i="1" dirty="0">
              <a:solidFill>
                <a:srgbClr val="345782"/>
              </a:solidFill>
            </a:endParaRPr>
          </a:p>
          <a:p>
            <a:r>
              <a:rPr lang="ru-RU" sz="1100" i="1" dirty="0">
                <a:solidFill>
                  <a:srgbClr val="345782"/>
                </a:solidFill>
              </a:rPr>
              <a:t>*</a:t>
            </a:r>
            <a:r>
              <a:rPr lang="en-US" sz="1100" i="1" dirty="0">
                <a:solidFill>
                  <a:srgbClr val="345782"/>
                </a:solidFill>
              </a:rPr>
              <a:t> </a:t>
            </a:r>
            <a:r>
              <a:rPr lang="ru-RU" sz="1100" i="1" dirty="0">
                <a:solidFill>
                  <a:srgbClr val="345782"/>
                </a:solidFill>
              </a:rPr>
              <a:t>Э. </a:t>
            </a:r>
            <a:r>
              <a:rPr lang="ru-RU" sz="1100" i="1" dirty="0" err="1" smtClean="0">
                <a:solidFill>
                  <a:srgbClr val="345782"/>
                </a:solidFill>
              </a:rPr>
              <a:t>Мунье</a:t>
            </a:r>
            <a:r>
              <a:rPr lang="ru-RU" sz="1100" i="1" dirty="0" smtClean="0">
                <a:solidFill>
                  <a:srgbClr val="345782"/>
                </a:solidFill>
              </a:rPr>
              <a:t> – французский </a:t>
            </a:r>
            <a:r>
              <a:rPr lang="ru-RU" sz="1100" i="1" dirty="0" err="1" smtClean="0">
                <a:solidFill>
                  <a:srgbClr val="345782"/>
                </a:solidFill>
              </a:rPr>
              <a:t>филосов</a:t>
            </a:r>
            <a:endParaRPr lang="ru-RU" sz="1100" i="1" dirty="0">
              <a:solidFill>
                <a:srgbClr val="3457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0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Интеллектуальная собственность на объекты, вовлеченные в оборот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32039" y="4725144"/>
            <a:ext cx="3998695" cy="654025"/>
          </a:xfrm>
          <a:prstGeom prst="rect">
            <a:avLst/>
          </a:prstGeom>
          <a:ln>
            <a:noFill/>
          </a:ln>
        </p:spPr>
        <p:txBody>
          <a:bodyPr wrap="square" lIns="90000" tIns="91440" rIns="90000" bIns="91440" rtlCol="0">
            <a:spAutoFit/>
          </a:bodyPr>
          <a:lstStyle/>
          <a:p>
            <a:pPr marL="171450" indent="-1714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en-US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ru-RU" sz="1050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91" y="1268760"/>
            <a:ext cx="842493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Отсутствие границ между процессом разработки и процессом публикации: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все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разработки выполняются путем использования компонентов, элементов и примитивов, доступных публично (через соответствующие инструменты программного обеспечения);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созданный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объект промышленного либо развлекательного содержания публикуется автоматически, право на использование возникает у ограниченного либо неограниченного круга лиц в силу особенностей используемой разработчиком лицензии;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разработок защищены публичными лицензиями (дальнейшее развитие свободных лицензий 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Creative Commons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), позволяющими их свободное использование при производстве любых объектов, перечень таких объектов постоянно пополняется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1" y="5530006"/>
            <a:ext cx="8290175" cy="92333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Поэтапный проигрыш компаний, осуществляющих создание объектов интеллектуальной собственности в закрытом режиме, неизбежен, при появлении мотивации у авторов разработок их выкладывать в публичный доступ.</a:t>
            </a:r>
            <a:endParaRPr lang="en-US" sz="1600" b="1" dirty="0" smtClean="0">
              <a:solidFill>
                <a:srgbClr val="FF9933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7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Интеллектуальная собственность на объекты, вовлеченные в оборот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32039" y="4725144"/>
            <a:ext cx="3998695" cy="654025"/>
          </a:xfrm>
          <a:prstGeom prst="rect">
            <a:avLst/>
          </a:prstGeom>
          <a:ln>
            <a:noFill/>
          </a:ln>
        </p:spPr>
        <p:txBody>
          <a:bodyPr wrap="square" lIns="90000" tIns="91440" rIns="90000" bIns="91440" rtlCol="0">
            <a:spAutoFit/>
          </a:bodyPr>
          <a:lstStyle/>
          <a:p>
            <a:pPr marL="171450" indent="-1714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en-US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ru-RU" sz="1050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72817"/>
            <a:ext cx="85351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Отсутствие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дополнительных транзакционных издержек 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взаиморасчеты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между правообладателями и пользователями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Автоматическая идентификация коммуникационной сетью использования чужого контента как в составе комплексного произведения, так и при прямом копировании, включая внесение незначительных модификаций – 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Index C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, рассчитываемый алгоритмами искусственного интеллекта по публичным правилам оценки допустимого сходства.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Появление массового использования чужого контента для формирования своего комплексного объекта интеллектуальной собственности при сохранении всех прав правообладателей  компонентов.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Рынок мирового масштаба объектов интеллектуальной собственности, обеспечивающих схожий пользовательский функционал – изменение концепции поиска, продвижения и рекламы за счет 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Index P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– функциональной близости объекта потребностям потребителя.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Автоматические взаиморасчеты по цепочкам правообладателей объектов, которые были использованы при разработке комплексного объекта, при коммерческом использовании такого объекта.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1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эффекты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32039" y="4725144"/>
            <a:ext cx="3998695" cy="654025"/>
          </a:xfrm>
          <a:prstGeom prst="rect">
            <a:avLst/>
          </a:prstGeom>
          <a:ln>
            <a:noFill/>
          </a:ln>
        </p:spPr>
        <p:txBody>
          <a:bodyPr wrap="square" lIns="90000" tIns="91440" rIns="90000" bIns="91440" rtlCol="0">
            <a:spAutoFit/>
          </a:bodyPr>
          <a:lstStyle/>
          <a:p>
            <a:pPr marL="171450" indent="-1714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en-US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ru-RU" sz="1050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68760"/>
            <a:ext cx="85351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Повышение скорости вовлечения в оборот РИД в десятки раз за счет возможностей по параллельному проектированию сложных систем.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Кратное увеличение возможностей национальной экономики по решению задач, требующих системной и технологической интеграции, включая создание импортозамещающих 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экспортноориентированных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производств.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разрабатываемых решений за счет возможностей по их оптимизации.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Существенное изменение корпоративных и государственной модели управления исследованиями и разработками, многократное увеличение прозрачности и предсказуемости результатов.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Сокращение рисков инновационных проектов, появление возможности для переключения России на инновационный сценарий развития.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7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переходных процессов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32039" y="4725144"/>
            <a:ext cx="3998695" cy="654025"/>
          </a:xfrm>
          <a:prstGeom prst="rect">
            <a:avLst/>
          </a:prstGeom>
          <a:ln>
            <a:noFill/>
          </a:ln>
        </p:spPr>
        <p:txBody>
          <a:bodyPr wrap="square" lIns="90000" tIns="91440" rIns="90000" bIns="91440" rtlCol="0">
            <a:spAutoFit/>
          </a:bodyPr>
          <a:lstStyle/>
          <a:p>
            <a:pPr marL="171450" indent="-1714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en-US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ru-RU" sz="1050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91" y="1268760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Темпы перехода к открытому рынку объектов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ИС определяются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следующими факторами:</a:t>
            </a:r>
          </a:p>
          <a:p>
            <a:pPr marL="628650" lvl="1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алгоритмизация расчета 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Index C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Index P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в «творческих направлениях», поскольку именно их работа обеспечивает участнику такого рынка выигрыш при выборе оптимальных компонентов и идентификацию использования;</a:t>
            </a:r>
          </a:p>
          <a:p>
            <a:pPr marL="628650" lvl="1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развитие 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public domain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– объема ИС, доступного для публичного использования и связывающих различные предметные области в целостную онтологию;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скорость вовлечения в оборот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сетей, в которых производятся операции по оценке прав собственников, транзакционные издержки на извлечение из таких сетей публичной интеллектуальной собственности, и в последующем – организацию контрафактного производства;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скорость развития смежных трендов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– цифровое и децентрализованное производство,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биокоммуникационные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 технологии и технологии виртуальной реальности, финансовая децентрализованная инфраструктура на основе </a:t>
            </a:r>
            <a:r>
              <a:rPr lang="en-US" sz="1700" dirty="0" err="1" smtClean="0">
                <a:solidFill>
                  <a:schemeClr val="tx2">
                    <a:lumMod val="75000"/>
                  </a:schemeClr>
                </a:solidFill>
              </a:rPr>
              <a:t>blockchain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2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статус по наиболее критичным технологиям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32039" y="4725144"/>
            <a:ext cx="3998695" cy="654025"/>
          </a:xfrm>
          <a:prstGeom prst="rect">
            <a:avLst/>
          </a:prstGeom>
          <a:ln>
            <a:noFill/>
          </a:ln>
        </p:spPr>
        <p:txBody>
          <a:bodyPr wrap="square" lIns="90000" tIns="91440" rIns="90000" bIns="91440" rtlCol="0">
            <a:spAutoFit/>
          </a:bodyPr>
          <a:lstStyle/>
          <a:p>
            <a:pPr marL="171450" indent="-1714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en-US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ru-RU" sz="1050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91" y="1268760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Алгоритмизация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расчета </a:t>
            </a:r>
            <a:r>
              <a:rPr lang="en-US" sz="1700" b="1" dirty="0">
                <a:solidFill>
                  <a:schemeClr val="tx2">
                    <a:lumMod val="75000"/>
                  </a:schemeClr>
                </a:solidFill>
              </a:rPr>
              <a:t>Index C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sz="1700" b="1" dirty="0">
                <a:solidFill>
                  <a:schemeClr val="tx2">
                    <a:lumMod val="75000"/>
                  </a:schemeClr>
                </a:solidFill>
              </a:rPr>
              <a:t>Index P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Уже возможно для простейших случаев (текст – в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т.ч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 российские промышленные технологии, включая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Abbey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антиплагиат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, картинки и фотографии, распознаваемые плоские схемы), применение зависит от возможности использования предиктивных технологий (имеются в распоряжении некоторых российских компаний, например - </a:t>
            </a:r>
            <a:r>
              <a:rPr lang="en-US" sz="1700" dirty="0" err="1" smtClean="0">
                <a:solidFill>
                  <a:schemeClr val="tx2">
                    <a:lumMod val="75000"/>
                  </a:schemeClr>
                </a:solidFill>
              </a:rPr>
              <a:t>Yandex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), а также онтологических возможностей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public domain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Развитие </a:t>
            </a:r>
            <a:r>
              <a:rPr lang="en-US" sz="1700" b="1" dirty="0">
                <a:solidFill>
                  <a:schemeClr val="tx2">
                    <a:lumMod val="75000"/>
                  </a:schemeClr>
                </a:solidFill>
              </a:rPr>
              <a:t>public domain 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Системы-прототипы широко распространены как в публичном, так и в корпоративном поле.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ISO 15 926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(первые четыре публичных уровня) и технология фасадов на </a:t>
            </a:r>
            <a:r>
              <a:rPr lang="en-US" sz="1700" dirty="0" err="1" smtClean="0">
                <a:solidFill>
                  <a:schemeClr val="tx2">
                    <a:lumMod val="75000"/>
                  </a:schemeClr>
                </a:solidFill>
              </a:rPr>
              <a:t>iRing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, онтологии для выполнения интеллектуальных задач, наличие технической возможности автоматического формирования онтологий. 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Скорость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вовлечения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сетей в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оборот 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Предмет переговоров с владельцами сетей, возможно существенное повышение их заинтересованности в случае участия в финансовом результате, который будет производиться участниками рынка.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6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статус по наиболее критичным технологиям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32039" y="4725144"/>
            <a:ext cx="3998695" cy="654025"/>
          </a:xfrm>
          <a:prstGeom prst="rect">
            <a:avLst/>
          </a:prstGeom>
          <a:ln>
            <a:noFill/>
          </a:ln>
        </p:spPr>
        <p:txBody>
          <a:bodyPr wrap="square" lIns="90000" tIns="91440" rIns="90000" bIns="91440" rtlCol="0">
            <a:spAutoFit/>
          </a:bodyPr>
          <a:lstStyle/>
          <a:p>
            <a:pPr marL="171450" indent="-1714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en-US" sz="1000" i="1" dirty="0" smtClean="0">
              <a:solidFill>
                <a:srgbClr val="000000"/>
              </a:solidFill>
            </a:endParaRPr>
          </a:p>
          <a:p>
            <a:pPr>
              <a:buClr>
                <a:srgbClr val="345782"/>
              </a:buClr>
              <a:buSzPct val="100000"/>
            </a:pPr>
            <a:endParaRPr lang="ru-RU" sz="1050" i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91" y="1268760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Децентрализованная финансовая инфраструктура</a:t>
            </a: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Проект </a:t>
            </a:r>
            <a:r>
              <a:rPr lang="en-US" sz="1700" dirty="0" err="1" smtClean="0">
                <a:solidFill>
                  <a:schemeClr val="tx2">
                    <a:lumMod val="75000"/>
                  </a:schemeClr>
                </a:solidFill>
              </a:rPr>
              <a:t>Etherium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обеспечивает поддержку модели децентрализованных автоматически выполняемых алгоритмов, которые способны полностью обеспечить задачи по управлению реестром, поиском сходства и обеспечения необходимых транзакций между правообладателями в зависимости от событий в сети, которая является объектом мониторинга. 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Цифровое производство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Бурное развитие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3D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-печати формирует запрос на опережающее развитие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соотвтствующей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 цифровой инфраструктуры </a:t>
            </a:r>
            <a:r>
              <a:rPr lang="en-US" sz="1700" dirty="0" err="1" smtClean="0">
                <a:solidFill>
                  <a:schemeClr val="tx2">
                    <a:lumMod val="75000"/>
                  </a:schemeClr>
                </a:solidFill>
              </a:rPr>
              <a:t>IP.Net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, аналогичная ситуация с виртуальными средами и развлечениями, создание вживляемых чипов прямо поставит вопрос об интерфейсах и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конгитивных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 технологиях, которые бы позволяли эффективно взаимодействовать с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public domain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0" y="5379169"/>
            <a:ext cx="8290175" cy="4308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А мы действительно все еще обсуждаем 2035 год?</a:t>
            </a:r>
            <a:endParaRPr lang="en-US" sz="1600" b="1" dirty="0" smtClean="0">
              <a:solidFill>
                <a:srgbClr val="FF9933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5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I_new_format">
  <a:themeElements>
    <a:clrScheme name="Letter Blank 3">
      <a:dk1>
        <a:srgbClr val="000000"/>
      </a:dk1>
      <a:lt1>
        <a:srgbClr val="FFFFFF"/>
      </a:lt1>
      <a:dk2>
        <a:srgbClr val="345782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0000"/>
      </a:accent4>
      <a:accent5>
        <a:srgbClr val="EEEEEE"/>
      </a:accent5>
      <a:accent6>
        <a:srgbClr val="B2C7CA"/>
      </a:accent6>
      <a:hlink>
        <a:srgbClr val="5D8BA7"/>
      </a:hlink>
      <a:folHlink>
        <a:srgbClr val="9CBDC8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200" b="0" i="0" u="none" strike="noStrike" cap="none" normalizeH="0" baseline="0" dirty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wrap="none" lIns="91440" tIns="91440" rIns="91440" bIns="91440" rtlCol="0">
        <a:spAutoFit/>
      </a:bodyPr>
      <a:lstStyle>
        <a:defPPr algn="l">
          <a:defRPr sz="1200" dirty="0" smtClean="0">
            <a:solidFill>
              <a:srgbClr val="000000"/>
            </a:solidFill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760</Words>
  <Application>Microsoft Macintosh PowerPoint</Application>
  <PresentationFormat>Экран (4:3)</PresentationFormat>
  <Paragraphs>55</Paragraphs>
  <Slides>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ASI_new_format</vt:lpstr>
      <vt:lpstr>think-cell Slide</vt:lpstr>
      <vt:lpstr>Презентация PowerPoint</vt:lpstr>
      <vt:lpstr>Интеллектуальная собственность на объекты, вовлеченные в оборот</vt:lpstr>
      <vt:lpstr>Интеллектуальная собственность на объекты, вовлеченные в оборот</vt:lpstr>
      <vt:lpstr>Ожидаемые эффекты</vt:lpstr>
      <vt:lpstr>Скорость переходных процессов</vt:lpstr>
      <vt:lpstr>Текущий статус по наиболее критичным технологиям</vt:lpstr>
      <vt:lpstr>Текущий статус по наиболее критичным технологиям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собственность – основа новой экономики</dc:title>
  <dc:creator>Svitlana Lebedenko</dc:creator>
  <cp:lastModifiedBy>Lyubov Korotetskaya</cp:lastModifiedBy>
  <cp:revision>43</cp:revision>
  <dcterms:created xsi:type="dcterms:W3CDTF">2016-01-26T08:09:54Z</dcterms:created>
  <dcterms:modified xsi:type="dcterms:W3CDTF">2016-02-17T07:51:19Z</dcterms:modified>
</cp:coreProperties>
</file>