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7D1DB-C131-4806-8017-9A4A8327BE4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732C-E305-4524-9821-F9451B549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6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C7B5-33B0-40A4-AE1B-A0E3C9336FDD}" type="datetime1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A909-AA85-4BA7-840D-C000BBD9168C}" type="datetime1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5482-665C-4ADF-AA78-34721D4B513A}" type="datetime1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6E41-51EE-434F-868D-4A00AF185DC2}" type="datetime1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1D8-A548-4D87-A47E-DEC785568F6C}" type="datetime1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7D06-1EDD-4148-AD0C-90546285BA31}" type="datetime1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A058-C83F-4CD6-BBD3-869764FE27B8}" type="datetime1">
              <a:rPr lang="ru-RU" smtClean="0"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313F-ABCF-489C-B165-84421FBB8868}" type="datetime1">
              <a:rPr lang="ru-RU" smtClean="0"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B2DF-F517-4E60-9CA4-73526B21DCD1}" type="datetime1">
              <a:rPr lang="ru-RU" smtClean="0"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4F8-85AF-4267-932D-9F89A70B09F9}" type="datetime1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3613-7CB7-4305-8036-16B9A0B4B9A6}" type="datetime1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9470E-2208-42AA-AC86-DD919D3DA0A1}" type="datetime1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496944" cy="2232247"/>
          </a:xfrm>
        </p:spPr>
        <p:txBody>
          <a:bodyPr>
            <a:normAutofit/>
          </a:bodyPr>
          <a:lstStyle/>
          <a:p>
            <a:r>
              <a:rPr lang="en-US" b="1" dirty="0" smtClean="0"/>
              <a:t>Competition and Intellectual Property Protection in the Pharmaceutical Sector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4" algn="l"/>
            <a:r>
              <a:rPr lang="en-US" sz="1900" b="1" dirty="0">
                <a:solidFill>
                  <a:schemeClr val="tx1"/>
                </a:solidFill>
              </a:rPr>
              <a:t>Alexey Ivanov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Director, HSE-Skolkovo Institute for Law and Development</a:t>
            </a:r>
            <a:r>
              <a:rPr lang="ru-RU" sz="1900" dirty="0">
                <a:solidFill>
                  <a:schemeClr val="tx1"/>
                </a:solidFill>
              </a:rPr>
              <a:t/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Director, Legal Policy and Social Development Department, Skolkovo Foundation</a:t>
            </a:r>
            <a:endParaRPr lang="ru-RU" sz="19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D:\Документы Светланы Лебеденко\STEP\Sk_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179" y="5455177"/>
            <a:ext cx="18115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9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49817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Slowing Down of Innovation In the Pharmaceutical Sector Is the World’s Common Concern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752528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/>
              <a:t>I</a:t>
            </a:r>
            <a:r>
              <a:rPr lang="en-US" sz="7000" dirty="0" smtClean="0"/>
              <a:t>n </a:t>
            </a:r>
            <a:r>
              <a:rPr lang="en-US" sz="7000" dirty="0"/>
              <a:t>the last </a:t>
            </a:r>
            <a:r>
              <a:rPr lang="en-US" sz="7000" dirty="0" smtClean="0"/>
              <a:t>60 years</a:t>
            </a:r>
            <a:r>
              <a:rPr lang="en-US" sz="7000" dirty="0"/>
              <a:t>, </a:t>
            </a:r>
            <a:r>
              <a:rPr lang="en-US" sz="7000" dirty="0" smtClean="0"/>
              <a:t>R&amp;D efficiency has </a:t>
            </a:r>
            <a:r>
              <a:rPr lang="en-US" sz="7000" dirty="0"/>
              <a:t>declined fairly </a:t>
            </a:r>
            <a:r>
              <a:rPr lang="en-US" sz="7000" dirty="0" smtClean="0"/>
              <a:t>steadily*</a:t>
            </a:r>
          </a:p>
          <a:p>
            <a:r>
              <a:rPr lang="en-US" sz="7000" dirty="0" smtClean="0"/>
              <a:t>In 2014, </a:t>
            </a:r>
            <a:r>
              <a:rPr lang="en-US" sz="7000" dirty="0"/>
              <a:t>fewer than </a:t>
            </a:r>
            <a:r>
              <a:rPr lang="en-US" sz="7000" dirty="0" smtClean="0"/>
              <a:t>half of new drugs approved by FDA came </a:t>
            </a:r>
            <a:r>
              <a:rPr lang="en-US" sz="7000" dirty="0"/>
              <a:t>from traditional pharma </a:t>
            </a:r>
            <a:r>
              <a:rPr lang="en-US" sz="7000" dirty="0" smtClean="0"/>
              <a:t>groups**</a:t>
            </a:r>
          </a:p>
          <a:p>
            <a:r>
              <a:rPr lang="en-US" sz="7000" dirty="0" smtClean="0"/>
              <a:t>In 2014, across all 12 major pharmaceutical companies</a:t>
            </a:r>
            <a:r>
              <a:rPr lang="en-US" sz="7000" dirty="0"/>
              <a:t>, 58% of forecast revenues from innovation at the latest stage of development are sourced </a:t>
            </a:r>
            <a:r>
              <a:rPr lang="en-US" sz="7000" dirty="0" smtClean="0"/>
              <a:t>externally***</a:t>
            </a:r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endParaRPr lang="ru-RU" sz="4300" dirty="0" smtClean="0"/>
          </a:p>
          <a:p>
            <a:pPr marL="0" indent="0">
              <a:buNone/>
            </a:pPr>
            <a:endParaRPr lang="ru-RU" sz="4300" dirty="0"/>
          </a:p>
          <a:p>
            <a:pPr marL="0" indent="0">
              <a:buNone/>
            </a:pPr>
            <a:r>
              <a:rPr lang="en-US" sz="4300" dirty="0" smtClean="0"/>
              <a:t>* J.W</a:t>
            </a:r>
            <a:r>
              <a:rPr lang="en-US" sz="4300" dirty="0"/>
              <a:t>. </a:t>
            </a:r>
            <a:r>
              <a:rPr lang="en-US" sz="4300" cap="small" dirty="0" err="1"/>
              <a:t>Scannell</a:t>
            </a:r>
            <a:r>
              <a:rPr lang="en-US" sz="4300" dirty="0"/>
              <a:t> </a:t>
            </a:r>
            <a:r>
              <a:rPr lang="en-US" sz="4300" cap="small" dirty="0"/>
              <a:t>et al</a:t>
            </a:r>
            <a:r>
              <a:rPr lang="en-US" sz="4300" dirty="0"/>
              <a:t>., </a:t>
            </a:r>
            <a:r>
              <a:rPr lang="en-US" sz="4300" i="1" dirty="0"/>
              <a:t>Diagnosing the Decline in Pharmaceutical R&amp;D Efficiency,</a:t>
            </a:r>
            <a:r>
              <a:rPr lang="en-US" sz="4300" dirty="0"/>
              <a:t> Nature Reviews Drug Discovery, vol. 11, 20120, pp. 191-200.</a:t>
            </a:r>
            <a:endParaRPr lang="en-US" sz="4300" dirty="0" smtClean="0"/>
          </a:p>
          <a:p>
            <a:pPr marL="0" indent="0">
              <a:buNone/>
            </a:pPr>
            <a:r>
              <a:rPr lang="en-US" sz="4300" dirty="0" smtClean="0"/>
              <a:t>**</a:t>
            </a:r>
            <a:r>
              <a:rPr lang="en-US" sz="4300" dirty="0"/>
              <a:t>A. </a:t>
            </a:r>
            <a:r>
              <a:rPr lang="en-US" sz="4300" cap="small" dirty="0"/>
              <a:t>Ward</a:t>
            </a:r>
            <a:r>
              <a:rPr lang="en-US" sz="4300" dirty="0"/>
              <a:t>, </a:t>
            </a:r>
            <a:r>
              <a:rPr lang="en-US" sz="4300" i="1" dirty="0"/>
              <a:t>Pharma: A Blueprint for Health?, </a:t>
            </a:r>
            <a:r>
              <a:rPr lang="en-US" sz="4300" dirty="0"/>
              <a:t>Financial Times, 1 Jan. </a:t>
            </a:r>
            <a:r>
              <a:rPr lang="en-US" sz="4300" dirty="0" smtClean="0"/>
              <a:t>2015.</a:t>
            </a:r>
          </a:p>
          <a:p>
            <a:pPr marL="0" indent="0">
              <a:buNone/>
            </a:pPr>
            <a:r>
              <a:rPr lang="en-US" sz="4300" dirty="0" smtClean="0"/>
              <a:t>*** </a:t>
            </a:r>
            <a:r>
              <a:rPr lang="en-US" sz="4300" cap="small" dirty="0" err="1"/>
              <a:t>Delloitte</a:t>
            </a:r>
            <a:r>
              <a:rPr lang="en-US" sz="4300" dirty="0"/>
              <a:t>, </a:t>
            </a:r>
            <a:r>
              <a:rPr lang="en-US" sz="4300" i="1" dirty="0"/>
              <a:t>Measuring the Return from Pharmaceutical Innovation 2014 </a:t>
            </a:r>
            <a:r>
              <a:rPr lang="en-GB" sz="4300" i="1" dirty="0"/>
              <a:t>Turning a </a:t>
            </a:r>
            <a:r>
              <a:rPr lang="en-US" sz="4300" i="1" dirty="0"/>
              <a:t>Corner</a:t>
            </a:r>
            <a:r>
              <a:rPr lang="en-GB" sz="4300" i="1" dirty="0"/>
              <a:t>?</a:t>
            </a:r>
            <a:endParaRPr lang="ru-RU" sz="4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Where Biotech Technologies Come From?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091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The US </a:t>
            </a:r>
            <a:r>
              <a:rPr lang="en-US" sz="3000" dirty="0"/>
              <a:t>biopharmaceutical </a:t>
            </a:r>
            <a:r>
              <a:rPr lang="en-US" sz="3000" dirty="0" smtClean="0"/>
              <a:t>industry’s growth </a:t>
            </a:r>
            <a:r>
              <a:rPr lang="en-US" sz="3000" dirty="0"/>
              <a:t>was not, as is often claimed, rooted in business </a:t>
            </a:r>
            <a:r>
              <a:rPr lang="en-US" sz="3000" dirty="0" smtClean="0"/>
              <a:t>finance</a:t>
            </a:r>
          </a:p>
          <a:p>
            <a:pPr marL="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The </a:t>
            </a:r>
            <a:r>
              <a:rPr lang="en-US" sz="3000" dirty="0"/>
              <a:t>biotech industry in the US was ‘a direct product of the key role of </a:t>
            </a:r>
            <a:r>
              <a:rPr lang="en-US" sz="3000" b="1" dirty="0"/>
              <a:t>the government </a:t>
            </a:r>
            <a:r>
              <a:rPr lang="en-US" sz="3000" dirty="0"/>
              <a:t>in leading the development of the knowledge base that has thus provided firm success and the overall growth of the biotech </a:t>
            </a:r>
            <a:r>
              <a:rPr lang="en-US" sz="3000" dirty="0" smtClean="0"/>
              <a:t>industry</a:t>
            </a:r>
            <a:r>
              <a:rPr lang="en-GB" sz="3000" dirty="0" smtClean="0"/>
              <a:t>*</a:t>
            </a:r>
            <a:endParaRPr lang="en-GB" sz="30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*M</a:t>
            </a:r>
            <a:r>
              <a:rPr lang="en-GB" sz="2400" dirty="0"/>
              <a:t>. </a:t>
            </a:r>
            <a:r>
              <a:rPr lang="en-GB" sz="2400" cap="small" dirty="0" err="1"/>
              <a:t>Mazzucato</a:t>
            </a:r>
            <a:r>
              <a:rPr lang="en-GB" sz="2400" cap="small" dirty="0"/>
              <a:t>,</a:t>
            </a:r>
            <a:r>
              <a:rPr lang="en-GB" sz="2400" dirty="0"/>
              <a:t> </a:t>
            </a:r>
            <a:r>
              <a:rPr lang="en-GB" sz="2400" i="1" dirty="0"/>
              <a:t>The Entrepreneurial State: Debunking Public v. Private Sector Myths</a:t>
            </a:r>
            <a:r>
              <a:rPr lang="en-GB" sz="2400" cap="small" dirty="0"/>
              <a:t>, </a:t>
            </a:r>
            <a:r>
              <a:rPr lang="en-GB" sz="2400" dirty="0"/>
              <a:t>Anthem, 2013.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1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Role of Competition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The European Commission conducted a comprehensive inquiry of the pharmaceutical sector*:</a:t>
            </a:r>
          </a:p>
          <a:p>
            <a:pPr lvl="1"/>
            <a:r>
              <a:rPr lang="en-US" sz="2200" dirty="0" smtClean="0"/>
              <a:t>A number of patent and licensing practices restrain innovation of the sector and are harmful for consumers</a:t>
            </a:r>
          </a:p>
          <a:p>
            <a:pPr lvl="1"/>
            <a:r>
              <a:rPr lang="en-US" sz="2200" dirty="0" smtClean="0"/>
              <a:t>Patent regulation deform market competition even after patent term expiration</a:t>
            </a:r>
            <a:endParaRPr lang="ru-RU" sz="2200" dirty="0" smtClean="0"/>
          </a:p>
          <a:p>
            <a:r>
              <a:rPr lang="en-US" sz="2600" dirty="0" smtClean="0"/>
              <a:t>Competition Commission of India conducted its own inquiry in 2010:</a:t>
            </a:r>
          </a:p>
          <a:p>
            <a:pPr lvl="1"/>
            <a:r>
              <a:rPr lang="en-US" sz="2200" dirty="0" smtClean="0"/>
              <a:t>Abuse of patent rights</a:t>
            </a:r>
            <a:endParaRPr lang="ru-RU" sz="2200" dirty="0" smtClean="0"/>
          </a:p>
          <a:p>
            <a:r>
              <a:rPr lang="en-US" sz="2600" dirty="0" smtClean="0"/>
              <a:t>US FTC</a:t>
            </a:r>
            <a:r>
              <a:rPr lang="ru-RU" sz="2600" dirty="0" smtClean="0"/>
              <a:t>: </a:t>
            </a:r>
          </a:p>
          <a:p>
            <a:pPr lvl="1"/>
            <a:r>
              <a:rPr lang="en-US" sz="1900" dirty="0" smtClean="0"/>
              <a:t>“product hopping” </a:t>
            </a:r>
          </a:p>
          <a:p>
            <a:pPr lvl="1"/>
            <a:r>
              <a:rPr lang="en-US" sz="1900" dirty="0" smtClean="0"/>
              <a:t>pay for delay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endParaRPr lang="en-US" sz="1600" dirty="0" smtClean="0"/>
          </a:p>
          <a:p>
            <a:pPr marL="57150" indent="0">
              <a:buNone/>
            </a:pPr>
            <a:r>
              <a:rPr lang="en-US" sz="1700" dirty="0" smtClean="0"/>
              <a:t>* </a:t>
            </a:r>
            <a:r>
              <a:rPr lang="en-US" sz="1700" dirty="0"/>
              <a:t>EU Executive Summary of the Pharmaceutical Sector Inquiry Report. 2009</a:t>
            </a:r>
            <a:r>
              <a:rPr lang="en-US" sz="1700" dirty="0" smtClean="0"/>
              <a:t>.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Autofit/>
          </a:bodyPr>
          <a:lstStyle/>
          <a:p>
            <a:r>
              <a:rPr lang="en-US" sz="3200" b="1" dirty="0"/>
              <a:t>The Most Restrictive Form of Regulation: Russia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12568"/>
          </a:xfrm>
        </p:spPr>
        <p:txBody>
          <a:bodyPr>
            <a:normAutofit/>
          </a:bodyPr>
          <a:lstStyle/>
          <a:p>
            <a:r>
              <a:rPr lang="en-US" sz="2700" dirty="0"/>
              <a:t>Russian legislator chose to stick with the most restrictive form of regulation, which is extremely unusual especially for a developing country being primarily a recipient of technological innovation rather than its </a:t>
            </a:r>
            <a:r>
              <a:rPr lang="en-US" sz="2700" dirty="0" smtClean="0"/>
              <a:t>producer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Russian </a:t>
            </a:r>
            <a:r>
              <a:rPr lang="en-US" sz="2400" dirty="0"/>
              <a:t>pharmaceutical market is now squeezed between Western multinationals </a:t>
            </a:r>
            <a:r>
              <a:rPr lang="en-US" sz="2400" dirty="0" smtClean="0"/>
              <a:t>and </a:t>
            </a:r>
            <a:r>
              <a:rPr lang="en-US" sz="2400" dirty="0"/>
              <a:t>generic producers from China and </a:t>
            </a:r>
            <a:r>
              <a:rPr lang="en-US" sz="2400" dirty="0" smtClean="0"/>
              <a:t>India</a:t>
            </a:r>
            <a:r>
              <a:rPr lang="ru-RU" sz="2400" dirty="0" smtClean="0"/>
              <a:t>*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Prices for drugs in Russia are among the highest in the </a:t>
            </a:r>
            <a:r>
              <a:rPr lang="en-US" sz="2400" dirty="0" smtClean="0"/>
              <a:t>world</a:t>
            </a:r>
            <a:r>
              <a:rPr lang="ru-RU" sz="2400" dirty="0" smtClean="0"/>
              <a:t>**</a:t>
            </a:r>
          </a:p>
          <a:p>
            <a:pPr marL="57150" indent="0">
              <a:buNone/>
            </a:pPr>
            <a:endParaRPr lang="ru-RU" sz="1600" dirty="0" smtClean="0"/>
          </a:p>
          <a:p>
            <a:pPr marL="57150" indent="0">
              <a:buNone/>
            </a:pPr>
            <a:r>
              <a:rPr lang="ru-RU" sz="1600" dirty="0" smtClean="0"/>
              <a:t>* </a:t>
            </a:r>
            <a:r>
              <a:rPr lang="en-US" sz="1600" dirty="0" smtClean="0"/>
              <a:t>Pharma 2020</a:t>
            </a:r>
            <a:endParaRPr lang="ru-RU" sz="1600" dirty="0" smtClean="0"/>
          </a:p>
          <a:p>
            <a:pPr marL="57150" indent="0">
              <a:buNone/>
            </a:pPr>
            <a:r>
              <a:rPr lang="ru-RU" sz="1600" dirty="0" smtClean="0"/>
              <a:t>** </a:t>
            </a:r>
            <a:r>
              <a:rPr lang="en-US" sz="1600" dirty="0" smtClean="0"/>
              <a:t>The </a:t>
            </a:r>
            <a:r>
              <a:rPr lang="en-US" sz="1600" dirty="0"/>
              <a:t>FAS three-year long sector inquiry, 2014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5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36815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The Most Restrictive Form of Regulation: Russia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40000" lnSpcReduction="20000"/>
          </a:bodyPr>
          <a:lstStyle/>
          <a:p>
            <a:r>
              <a:rPr lang="en-US" sz="5900" dirty="0" smtClean="0"/>
              <a:t>Complete exclusion from the any form of antitrust regulation (</a:t>
            </a:r>
            <a:r>
              <a:rPr lang="en-US" sz="5900" i="1" dirty="0" smtClean="0"/>
              <a:t>legal monopoly </a:t>
            </a:r>
            <a:r>
              <a:rPr lang="en-US" sz="5900" dirty="0" smtClean="0"/>
              <a:t>myth)*</a:t>
            </a:r>
            <a:endParaRPr lang="ru-RU" sz="5900" dirty="0" smtClean="0"/>
          </a:p>
          <a:p>
            <a:pPr lvl="1"/>
            <a:r>
              <a:rPr lang="en-US" sz="5500" dirty="0" smtClean="0"/>
              <a:t>In </a:t>
            </a:r>
            <a:r>
              <a:rPr lang="en-US" sz="5500" dirty="0"/>
              <a:t>modern Russia, patent ships sail not an antitrust sea but the free and unrestricted waters of consumers’ </a:t>
            </a:r>
            <a:r>
              <a:rPr lang="en-US" sz="5500" dirty="0" smtClean="0"/>
              <a:t>pockets</a:t>
            </a:r>
          </a:p>
          <a:p>
            <a:pPr marL="0" indent="0">
              <a:buNone/>
            </a:pPr>
            <a:endParaRPr lang="en-US" sz="5900" dirty="0" smtClean="0"/>
          </a:p>
          <a:p>
            <a:r>
              <a:rPr lang="en-US" sz="5900" dirty="0" smtClean="0"/>
              <a:t>Ban on compulsory licensing except in very few and unusually cases (provision never used)</a:t>
            </a:r>
          </a:p>
          <a:p>
            <a:pPr marL="0" indent="0">
              <a:buNone/>
            </a:pPr>
            <a:endParaRPr lang="en-US" sz="5900" dirty="0" smtClean="0"/>
          </a:p>
          <a:p>
            <a:r>
              <a:rPr lang="en-US" sz="5900" dirty="0"/>
              <a:t>Ban on parallel importation</a:t>
            </a:r>
            <a:r>
              <a:rPr lang="en-US" sz="5900" dirty="0" smtClean="0"/>
              <a:t>**</a:t>
            </a:r>
            <a:endParaRPr lang="ru-RU" sz="5900" dirty="0" smtClean="0"/>
          </a:p>
          <a:p>
            <a:pPr lvl="1"/>
            <a:r>
              <a:rPr lang="en-US" sz="5100" dirty="0" smtClean="0"/>
              <a:t>The customs authority is in charge of enforcing this restriction</a:t>
            </a:r>
          </a:p>
          <a:p>
            <a:pPr marL="457200" lvl="1" indent="0">
              <a:buNone/>
            </a:pPr>
            <a:endParaRPr lang="en-US" sz="5500" dirty="0" smtClean="0"/>
          </a:p>
          <a:p>
            <a:r>
              <a:rPr lang="en-US" sz="5900" dirty="0" smtClean="0"/>
              <a:t>No legislative provision of </a:t>
            </a:r>
            <a:r>
              <a:rPr lang="en-US" sz="5900" i="1" dirty="0" smtClean="0"/>
              <a:t>Bolar</a:t>
            </a:r>
            <a:r>
              <a:rPr lang="en-US" sz="5900" dirty="0" smtClean="0"/>
              <a:t> </a:t>
            </a:r>
            <a:r>
              <a:rPr lang="en-US" sz="5900" i="1" dirty="0" smtClean="0"/>
              <a:t>exemption</a:t>
            </a:r>
          </a:p>
          <a:p>
            <a:pPr marL="457200" lvl="1" indent="0">
              <a:buNone/>
            </a:pPr>
            <a:endParaRPr lang="en-US" sz="5500" dirty="0"/>
          </a:p>
          <a:p>
            <a:pPr marL="0" indent="0">
              <a:buNone/>
            </a:pPr>
            <a:r>
              <a:rPr lang="en-US" sz="3400" dirty="0" smtClean="0"/>
              <a:t>* </a:t>
            </a:r>
            <a:r>
              <a:rPr lang="en-US" sz="3400" dirty="0"/>
              <a:t>Art. 10, 11 of the Federal Law on the Protection of Competition</a:t>
            </a:r>
            <a:endParaRPr lang="ru-RU" sz="3400" dirty="0"/>
          </a:p>
          <a:p>
            <a:pPr marL="0" indent="0">
              <a:buNone/>
            </a:pPr>
            <a:r>
              <a:rPr lang="en-US" sz="3400" dirty="0" smtClean="0"/>
              <a:t>** Para </a:t>
            </a:r>
            <a:r>
              <a:rPr lang="en-US" sz="3400" dirty="0"/>
              <a:t>6, Art. 1359 of the Civil </a:t>
            </a:r>
            <a:r>
              <a:rPr lang="en-US" sz="3400" dirty="0" smtClean="0"/>
              <a:t>Code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Losing a Unique Socialist Tradition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The Soviet Union </a:t>
            </a:r>
            <a:r>
              <a:rPr lang="en-GB" dirty="0" smtClean="0"/>
              <a:t>was </a:t>
            </a:r>
            <a:r>
              <a:rPr lang="en-GB" dirty="0"/>
              <a:t>the only advanced industrial society based on principles – economic, social, philosophical – strikingly different from those of other industrial nations. That fact presents us… with rich analytical </a:t>
            </a:r>
            <a:r>
              <a:rPr lang="en-GB" dirty="0" smtClean="0"/>
              <a:t>possibilities*</a:t>
            </a:r>
          </a:p>
          <a:p>
            <a:r>
              <a:rPr lang="en-US" dirty="0"/>
              <a:t>The system as a whole was operating on the basis of </a:t>
            </a:r>
            <a:r>
              <a:rPr lang="en-US" b="1" dirty="0"/>
              <a:t>open exchange </a:t>
            </a:r>
            <a:r>
              <a:rPr lang="en-US" dirty="0"/>
              <a:t>and </a:t>
            </a:r>
            <a:r>
              <a:rPr lang="en-US" b="1" dirty="0"/>
              <a:t>scientific collaboration</a:t>
            </a:r>
          </a:p>
          <a:p>
            <a:r>
              <a:rPr lang="en-GB" dirty="0" smtClean="0"/>
              <a:t>Intellectual </a:t>
            </a:r>
            <a:r>
              <a:rPr lang="en-GB" dirty="0"/>
              <a:t>property did not exist as an instrument of </a:t>
            </a:r>
            <a:r>
              <a:rPr lang="en-GB" dirty="0" smtClean="0"/>
              <a:t>commercialization but </a:t>
            </a:r>
            <a:r>
              <a:rPr lang="en-GB" dirty="0"/>
              <a:t>different forms of competition were widely used to </a:t>
            </a:r>
            <a:r>
              <a:rPr lang="en-GB" b="1" dirty="0"/>
              <a:t>incentivize </a:t>
            </a:r>
            <a:r>
              <a:rPr lang="en-GB" b="1" dirty="0" smtClean="0"/>
              <a:t>inventions</a:t>
            </a:r>
            <a:endParaRPr lang="en-GB" dirty="0"/>
          </a:p>
          <a:p>
            <a:r>
              <a:rPr lang="en-US" dirty="0" smtClean="0"/>
              <a:t>Socialist competition was </a:t>
            </a:r>
            <a:r>
              <a:rPr lang="en-US" dirty="0"/>
              <a:t>an elaborated process aimed at </a:t>
            </a:r>
            <a:r>
              <a:rPr lang="en-US" b="1" dirty="0"/>
              <a:t>releasing human competitive forces</a:t>
            </a:r>
            <a:r>
              <a:rPr lang="en-US" dirty="0"/>
              <a:t> based on a whole range of incentives – public recognition, career promotions and even material </a:t>
            </a:r>
            <a:r>
              <a:rPr lang="en-US" dirty="0" smtClean="0"/>
              <a:t>rewards (the first law appeared already in 1928)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*</a:t>
            </a:r>
            <a:r>
              <a:rPr lang="en-US" dirty="0"/>
              <a:t>R. </a:t>
            </a:r>
            <a:r>
              <a:rPr lang="en-US" cap="small" dirty="0"/>
              <a:t>Loren</a:t>
            </a:r>
            <a:r>
              <a:rPr lang="en-US" dirty="0"/>
              <a:t>,</a:t>
            </a:r>
            <a:r>
              <a:rPr lang="en-US" i="1" dirty="0"/>
              <a:t> What Have We Learned about Science and Technology from the Russian Experience?</a:t>
            </a:r>
            <a:r>
              <a:rPr lang="en-US" cap="small" dirty="0"/>
              <a:t>, </a:t>
            </a:r>
            <a:r>
              <a:rPr lang="en-US" dirty="0"/>
              <a:t>Stanford University Press, </a:t>
            </a:r>
            <a:r>
              <a:rPr lang="en-US" cap="small" dirty="0"/>
              <a:t>1998, </a:t>
            </a:r>
            <a:r>
              <a:rPr lang="en-US" dirty="0"/>
              <a:t>p</a:t>
            </a:r>
            <a:r>
              <a:rPr lang="en-US" cap="small" dirty="0"/>
              <a:t>. </a:t>
            </a:r>
            <a:r>
              <a:rPr lang="en-US" cap="small" dirty="0" smtClean="0"/>
              <a:t>134.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654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Competition and Intellectual Property Protection in the Pharmaceutical Sector</vt:lpstr>
      <vt:lpstr>The Slowing Down of Innovation In the Pharmaceutical Sector Is the World’s Common Concern</vt:lpstr>
      <vt:lpstr>Where Biotech Technologies Come From?</vt:lpstr>
      <vt:lpstr>The Role of Competition</vt:lpstr>
      <vt:lpstr>The Most Restrictive Form of Regulation: Russia</vt:lpstr>
      <vt:lpstr>The Most Restrictive Form of Regulation: Russia</vt:lpstr>
      <vt:lpstr>Losing a Unique Socialist Tradition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</dc:title>
  <dc:creator>Svitlana Lebedenko</dc:creator>
  <cp:lastModifiedBy>Пользователь Windows</cp:lastModifiedBy>
  <cp:revision>78</cp:revision>
  <dcterms:created xsi:type="dcterms:W3CDTF">2016-03-23T13:37:15Z</dcterms:created>
  <dcterms:modified xsi:type="dcterms:W3CDTF">2016-03-28T09:32:00Z</dcterms:modified>
</cp:coreProperties>
</file>